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Lst>
  <p:sldSz cy="6858000" cx="9144000"/>
  <p:notesSz cx="6858000" cy="9144000"/>
  <p:embeddedFontLst>
    <p:embeddedFont>
      <p:font typeface="Tahoma"/>
      <p:regular r:id="rId181"/>
      <p:bold r:id="rId182"/>
    </p:embeddedFont>
    <p:embeddedFont>
      <p:font typeface="Libre Baskerville"/>
      <p:regular r:id="rId183"/>
      <p:bold r:id="rId184"/>
      <p:italic r:id="rId1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186" roundtripDataSignature="AMtx7mgmNwh1arg6PaTXz7KnGqitWBq1C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186" Type="http://customschemas.google.com/relationships/presentationmetadata" Target="metadata"/><Relationship Id="rId185" Type="http://schemas.openxmlformats.org/officeDocument/2006/relationships/font" Target="fonts/LibreBaskerville-italic.fntdata"/><Relationship Id="rId49" Type="http://schemas.openxmlformats.org/officeDocument/2006/relationships/slide" Target="slides/slide44.xml"/><Relationship Id="rId184" Type="http://schemas.openxmlformats.org/officeDocument/2006/relationships/font" Target="fonts/LibreBaskerville-bold.fntdata"/><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font" Target="fonts/LibreBaskerville-regular.fntdata"/><Relationship Id="rId32" Type="http://schemas.openxmlformats.org/officeDocument/2006/relationships/slide" Target="slides/slide27.xml"/><Relationship Id="rId182" Type="http://schemas.openxmlformats.org/officeDocument/2006/relationships/font" Target="fonts/Tahoma-bold.fntdata"/><Relationship Id="rId35" Type="http://schemas.openxmlformats.org/officeDocument/2006/relationships/slide" Target="slides/slide30.xml"/><Relationship Id="rId181" Type="http://schemas.openxmlformats.org/officeDocument/2006/relationships/font" Target="fonts/Tahoma-regular.fntdata"/><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1" name="Google Shape;9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2" name="Google Shape;16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3" name="Google Shape;163;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56" name="Google Shape;956;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63" name="Google Shape;963;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70" name="Google Shape;970;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77" name="Google Shape;977;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85" name="Google Shape;985;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92" name="Google Shape;992;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99" name="Google Shape;999;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06" name="Google Shape;1006;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13" name="Google Shape;1013;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20" name="Google Shape;1020;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5" name="Google Shape;17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6" name="Google Shape;176;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27" name="Google Shape;1027;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34" name="Google Shape;1034;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41" name="Google Shape;1041;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49" name="Google Shape;1049;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p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58" name="Google Shape;1058;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p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67" name="Google Shape;1067;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p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75" name="Google Shape;1075;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80" name="Google Shape;1080;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p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85" name="Google Shape;1085;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p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94" name="Google Shape;1094;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8" name="Google Shape;188;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9" name="Google Shape;189;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p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01" name="Google Shape;1101;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p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06" name="Google Shape;1106;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15" name="Google Shape;1115;p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p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25" name="Google Shape;1125;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34" name="Google Shape;1134;p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44" name="Google Shape;1144;p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p1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54" name="Google Shape;1154;p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p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64" name="Google Shape;1164;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73" name="Google Shape;1173;p1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174" name="Google Shape;1174;p1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p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84" name="Google Shape;1184;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1" name="Google Shape;20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2" name="Google Shape;202;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94" name="Google Shape;1194;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05" name="Google Shape;1205;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p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13" name="Google Shape;1213;p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p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22" name="Google Shape;1222;p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p1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32" name="Google Shape;1232;p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p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43" name="Google Shape;1243;p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54" name="Google Shape;1254;p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p1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65" name="Google Shape;1265;p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p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74" name="Google Shape;1274;p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p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83" name="Google Shape;1283;p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0" name="Google Shape;210;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1" name="Google Shape;211;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p1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91" name="Google Shape;1291;p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p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01" name="Google Shape;1301;p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11" name="Google Shape;1311;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p1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20" name="Google Shape;1320;p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p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29" name="Google Shape;1329;p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p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38" name="Google Shape;1338;p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p1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47" name="Google Shape;1347;p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p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56" name="Google Shape;1356;p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p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66" name="Google Shape;1366;p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p1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75" name="Google Shape;1375;p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9" name="Google Shape;219;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0" name="Google Shape;220;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p1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83" name="Google Shape;1383;p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p1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latin typeface="Times New Roman"/>
                <a:ea typeface="Times New Roman"/>
                <a:cs typeface="Times New Roman"/>
                <a:sym typeface="Times New Roman"/>
              </a:rPr>
              <a:t>‹#›</a:t>
            </a:fld>
            <a:endParaRPr>
              <a:solidFill>
                <a:srgbClr val="000000"/>
              </a:solidFill>
              <a:latin typeface="Times New Roman"/>
              <a:ea typeface="Times New Roman"/>
              <a:cs typeface="Times New Roman"/>
              <a:sym typeface="Times New Roman"/>
            </a:endParaRPr>
          </a:p>
        </p:txBody>
      </p:sp>
      <p:sp>
        <p:nvSpPr>
          <p:cNvPr id="1390" name="Google Shape;1390;p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91" name="Google Shape;1391;p1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p1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98" name="Google Shape;1398;p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p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07" name="Google Shape;1407;p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p1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14" name="Google Shape;1414;p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p1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22" name="Google Shape;1422;p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p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30" name="Google Shape;1430;p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p1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latin typeface="Times New Roman"/>
                <a:ea typeface="Times New Roman"/>
                <a:cs typeface="Times New Roman"/>
                <a:sym typeface="Times New Roman"/>
              </a:rPr>
              <a:t>‹#›</a:t>
            </a:fld>
            <a:endParaRPr>
              <a:solidFill>
                <a:srgbClr val="000000"/>
              </a:solidFill>
              <a:latin typeface="Times New Roman"/>
              <a:ea typeface="Times New Roman"/>
              <a:cs typeface="Times New Roman"/>
              <a:sym typeface="Times New Roman"/>
            </a:endParaRPr>
          </a:p>
        </p:txBody>
      </p:sp>
      <p:sp>
        <p:nvSpPr>
          <p:cNvPr id="1437" name="Google Shape;1437;p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38" name="Google Shape;1438;p1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p1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45" name="Google Shape;1445;p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p1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52" name="Google Shape;1452;p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8" name="Google Shape;228;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9" name="Google Shape;229;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p1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61" name="Google Shape;1461;p1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p1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68" name="Google Shape;1468;p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p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77" name="Google Shape;1477;p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p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87" name="Google Shape;1487;p1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p1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latin typeface="Arial"/>
                <a:ea typeface="Arial"/>
                <a:cs typeface="Arial"/>
                <a:sym typeface="Arial"/>
              </a:rPr>
              <a:t>‹#›</a:t>
            </a:fld>
            <a:endParaRPr>
              <a:solidFill>
                <a:srgbClr val="000000"/>
              </a:solidFill>
              <a:latin typeface="Arial"/>
              <a:ea typeface="Arial"/>
              <a:cs typeface="Arial"/>
              <a:sym typeface="Arial"/>
            </a:endParaRPr>
          </a:p>
        </p:txBody>
      </p:sp>
      <p:sp>
        <p:nvSpPr>
          <p:cNvPr id="1496" name="Google Shape;1496;p1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97" name="Google Shape;1497;p1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latin typeface="Times"/>
                <a:ea typeface="Times"/>
                <a:cs typeface="Times"/>
                <a:sym typeface="Times"/>
              </a:rPr>
              <a:t>Optical fiber transmits a signal-encoded beam of light by means of </a:t>
            </a:r>
            <a:r>
              <a:rPr b="1" lang="en-US">
                <a:latin typeface="Times"/>
                <a:ea typeface="Times"/>
                <a:cs typeface="Times"/>
                <a:sym typeface="Times"/>
              </a:rPr>
              <a:t>total internal reflection</a:t>
            </a:r>
            <a:r>
              <a:rPr lang="en-US">
                <a:latin typeface="Times"/>
                <a:ea typeface="Times"/>
                <a:cs typeface="Times"/>
                <a:sym typeface="Times"/>
              </a:rPr>
              <a:t>. Total internal reflection can occur in any transparent medium that has a higher index of refraction than the surrounding medium. In effect, the optical fiber acts as a waveguide for frequencies in the range of about 10</a:t>
            </a:r>
            <a:r>
              <a:rPr baseline="30000" lang="en-US">
                <a:latin typeface="Times"/>
                <a:ea typeface="Times"/>
                <a:cs typeface="Times"/>
                <a:sym typeface="Times"/>
              </a:rPr>
              <a:t>14</a:t>
            </a:r>
            <a:r>
              <a:rPr lang="en-US">
                <a:latin typeface="Times"/>
                <a:ea typeface="Times"/>
                <a:cs typeface="Times"/>
                <a:sym typeface="Times"/>
              </a:rPr>
              <a:t> to 10</a:t>
            </a:r>
            <a:r>
              <a:rPr baseline="30000" lang="en-US">
                <a:latin typeface="Times"/>
                <a:ea typeface="Times"/>
                <a:cs typeface="Times"/>
                <a:sym typeface="Times"/>
              </a:rPr>
              <a:t>15</a:t>
            </a:r>
            <a:r>
              <a:rPr lang="en-US">
                <a:latin typeface="Times"/>
                <a:ea typeface="Times"/>
                <a:cs typeface="Times"/>
                <a:sym typeface="Times"/>
              </a:rPr>
              <a:t> Hertz; this covers portions of the infrared and visible spectra.</a:t>
            </a:r>
            <a:endParaRPr/>
          </a:p>
          <a:p>
            <a:pPr indent="0" lvl="0" marL="0" rtl="0" algn="l">
              <a:spcBef>
                <a:spcPts val="0"/>
              </a:spcBef>
              <a:spcAft>
                <a:spcPts val="0"/>
              </a:spcAft>
              <a:buNone/>
            </a:pPr>
            <a:r>
              <a:rPr lang="en-US">
                <a:latin typeface="Times"/>
                <a:ea typeface="Times"/>
                <a:cs typeface="Times"/>
                <a:sym typeface="Times"/>
              </a:rPr>
              <a:t>	Two different types of light source are used in fiber optic systems: the light-emitting diode (LED) and the injection laser diode (ILD). Both are semiconductor devices that emit a beam of light when a voltage is applied. The LED is less costly, operates over a greater temperature range, and has a longer operational life. The ILD, which operates on the laser principle, is more efficient and can sustain greater data rates.</a:t>
            </a:r>
            <a:endParaRPr/>
          </a:p>
          <a:p>
            <a:pPr indent="0" lvl="0" marL="0" rtl="0" algn="l">
              <a:spcBef>
                <a:spcPts val="0"/>
              </a:spcBef>
              <a:spcAft>
                <a:spcPts val="0"/>
              </a:spcAft>
              <a:buNone/>
            </a:pPr>
            <a:r>
              <a:rPr lang="en-US">
                <a:latin typeface="Times"/>
                <a:ea typeface="Times"/>
                <a:cs typeface="Times"/>
                <a:sym typeface="Times"/>
              </a:rPr>
              <a:t>	There is a relationship among the wavelength employed, the type of transmission, and the achievable data rate. Both single mode and multimode can support several different wavelengths of light and can employ laser or LED light sources.</a:t>
            </a:r>
            <a:endParaRPr/>
          </a:p>
          <a:p>
            <a:pPr indent="0" lvl="0" marL="0" rtl="0" algn="l">
              <a:spcBef>
                <a:spcPts val="0"/>
              </a:spcBef>
              <a:spcAft>
                <a:spcPts val="0"/>
              </a:spcAft>
              <a:buNone/>
            </a:pPr>
            <a:r>
              <a:t/>
            </a:r>
            <a:endParaRPr>
              <a:latin typeface="Times"/>
              <a:ea typeface="Times"/>
              <a:cs typeface="Times"/>
              <a:sym typeface="Times"/>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p1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04" name="Google Shape;1504;p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p1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13" name="Google Shape;1513;p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p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23" name="Google Shape;1523;p1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p1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31" name="Google Shape;1531;p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p1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37" name="Google Shape;1537;p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0" name="Google Shape;240;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1" name="Google Shape;241;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p1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45" name="Google Shape;1545;p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p1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52" name="Google Shape;1552;p1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p1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59" name="Google Shape;1559;p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p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66" name="Google Shape;1566;p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p1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73" name="Google Shape;1573;p1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p1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80" name="Google Shape;1580;p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0" name="Google Shape;260;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61" name="Google Shape;261;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9" name="Google Shape;269;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70" name="Google Shape;270;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7" name="Google Shape;97;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8" name="Google Shape;98;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8" name="Google Shape;278;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79" name="Google Shape;279;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0" name="Google Shape;290;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91" name="Google Shape;291;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9" name="Google Shape;299;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00" name="Google Shape;300;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1" name="Google Shape;311;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12" name="Google Shape;312;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0" name="Google Shape;320;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1" name="Google Shape;321;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2" name="Google Shape;332;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33" name="Google Shape;333;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2" name="Google Shape;352;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53" name="Google Shape;353;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2" name="Google Shape;372;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73" name="Google Shape;373;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2" name="Google Shape;392;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93" name="Google Shape;393;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4" name="Google Shape;404;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05" name="Google Shape;405;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7" name="Google Shape;107;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8" name="Google Shape;108;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3" name="Google Shape;413;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14" name="Google Shape;414;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5" name="Google Shape;425;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26" name="Google Shape;426;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4" name="Google Shape;434;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35" name="Google Shape;435;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6" name="Google Shape;446;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47" name="Google Shape;447;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9" name="Google Shape;459;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60" name="Google Shape;460;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5" name="Google Shape;475;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0" name="Google Shape;480;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81" name="Google Shape;481;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7" name="Google Shape;497;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98" name="Google Shape;498;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09" name="Google Shape;509;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10" name="Google Shape;510;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6" name="Google Shape;526;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27" name="Google Shape;527;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6" name="Google Shape;116;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0" name="Google Shape;540;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5" name="Google Shape;545;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2" name="Google Shape;552;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9" name="Google Shape;559;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67" name="Google Shape;567;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73" name="Google Shape;573;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0" name="Google Shape;580;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7" name="Google Shape;587;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4" name="Google Shape;594;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2" name="Google Shape;60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6" name="Google Shape;12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9" name="Google Shape;609;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6" name="Google Shape;616;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3" name="Google Shape;623;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30" name="Google Shape;630;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37" name="Google Shape;637;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4" name="Google Shape;644;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0" name="Google Shape;650;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7" name="Google Shape;657;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63" name="Google Shape;663;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70" name="Google Shape;670;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3" name="Google Shape;13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77" name="Google Shape;677;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84" name="Google Shape;684;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91" name="Google Shape;691;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98" name="Google Shape;698;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05" name="Google Shape;705;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06" name="Google Shape;706;p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12" name="Google Shape;712;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13" name="Google Shape;713;p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0" name="Google Shape;720;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7" name="Google Shape;727;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33" name="Google Shape;733;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40" name="Google Shape;740;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9" name="Google Shape;139;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47" name="Google Shape;747;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54" name="Google Shape;754;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61" name="Google Shape;761;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68" name="Google Shape;768;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69" name="Google Shape;769;p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75" name="Google Shape;775;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82" name="Google Shape;782;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89" name="Google Shape;789;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95" name="Google Shape;795;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02" name="Google Shape;802;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09" name="Google Shape;809;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6" name="Google Shape;14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15" name="Google Shape;815;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22" name="Google Shape;822;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29" name="Google Shape;829;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35" name="Google Shape;835;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43" name="Google Shape;843;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50" name="Google Shape;850;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57" name="Google Shape;857;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64" name="Google Shape;864;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71" name="Google Shape;871;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78" name="Google Shape;878;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3" name="Google Shape;15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4" name="Google Shape;15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86" name="Google Shape;886;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93" name="Google Shape;893;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00" name="Google Shape;900;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07" name="Google Shape;907;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14" name="Google Shape;914;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21" name="Google Shape;921;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28" name="Google Shape;928;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35" name="Google Shape;935;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p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42" name="Google Shape;942;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49" name="Google Shape;949;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1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17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 name="Google Shape;18;p17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7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1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 name="Google Shape;72;p186"/>
          <p:cNvSpPr/>
          <p:nvPr>
            <p:ph idx="2" type="pic"/>
          </p:nvPr>
        </p:nvSpPr>
        <p:spPr>
          <a:xfrm>
            <a:off x="1792288" y="612775"/>
            <a:ext cx="5486400" cy="4114800"/>
          </a:xfrm>
          <a:prstGeom prst="rect">
            <a:avLst/>
          </a:prstGeom>
          <a:noFill/>
          <a:ln>
            <a:noFill/>
          </a:ln>
        </p:spPr>
      </p:sp>
      <p:sp>
        <p:nvSpPr>
          <p:cNvPr id="73" name="Google Shape;73;p1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4" name="Google Shape;74;p18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8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8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1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9" name="Google Shape;79;p18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 name="Google Shape;80;p18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8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8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18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 name="Google Shape;85;p18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6" name="Google Shape;86;p18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8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8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17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7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7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 name="Shape 25"/>
        <p:cNvGrpSpPr/>
        <p:nvPr/>
      </p:nvGrpSpPr>
      <p:grpSpPr>
        <a:xfrm>
          <a:off x="0" y="0"/>
          <a:ext cx="0" cy="0"/>
          <a:chOff x="0" y="0"/>
          <a:chExt cx="0" cy="0"/>
        </a:xfrm>
      </p:grpSpPr>
      <p:sp>
        <p:nvSpPr>
          <p:cNvPr id="26" name="Google Shape;26;p17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 name="Google Shape;27;p17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8" name="Google Shape;28;p17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7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7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 name="Shape 31"/>
        <p:cNvGrpSpPr/>
        <p:nvPr/>
      </p:nvGrpSpPr>
      <p:grpSpPr>
        <a:xfrm>
          <a:off x="0" y="0"/>
          <a:ext cx="0" cy="0"/>
          <a:chOff x="0" y="0"/>
          <a:chExt cx="0" cy="0"/>
        </a:xfrm>
      </p:grpSpPr>
      <p:sp>
        <p:nvSpPr>
          <p:cNvPr id="32" name="Google Shape;32;p180"/>
          <p:cNvSpPr txBox="1"/>
          <p:nvPr>
            <p:ph idx="1" type="body"/>
          </p:nvPr>
        </p:nvSpPr>
        <p:spPr>
          <a:xfrm>
            <a:off x="628650" y="365125"/>
            <a:ext cx="7886700" cy="57308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 name="Google Shape;33;p180"/>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80"/>
          <p:cNvSpPr txBox="1"/>
          <p:nvPr>
            <p:ph idx="11" type="ft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80"/>
          <p:cNvSpPr txBox="1"/>
          <p:nvPr>
            <p:ph idx="12" type="sldNum"/>
          </p:nvPr>
        </p:nvSpPr>
        <p:spPr>
          <a:xfrm>
            <a:off x="6553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18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 name="Google Shape;38;p18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9" name="Google Shape;39;p18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8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8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1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 name="Google Shape;44;p18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5" name="Google Shape;45;p18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6" name="Google Shape;46;p18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8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8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18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18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2" name="Google Shape;52;p1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3" name="Google Shape;53;p18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4" name="Google Shape;54;p1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5" name="Google Shape;55;p18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8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8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1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18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8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8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1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 name="Google Shape;65;p1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6" name="Google Shape;66;p1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7" name="Google Shape;67;p18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8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8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1" name="Google Shape;11;p1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7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7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7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1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1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1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10.png"/><Relationship Id="rId4" Type="http://schemas.openxmlformats.org/officeDocument/2006/relationships/image" Target="../media/image9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1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10.png"/><Relationship Id="rId4" Type="http://schemas.openxmlformats.org/officeDocument/2006/relationships/image" Target="../media/image9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0.png"/><Relationship Id="rId4" Type="http://schemas.openxmlformats.org/officeDocument/2006/relationships/image" Target="../media/image9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0.png"/><Relationship Id="rId4" Type="http://schemas.openxmlformats.org/officeDocument/2006/relationships/image" Target="../media/image9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10.png"/><Relationship Id="rId4" Type="http://schemas.openxmlformats.org/officeDocument/2006/relationships/image" Target="../media/image9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1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117.png"/><Relationship Id="rId4" Type="http://schemas.openxmlformats.org/officeDocument/2006/relationships/image" Target="../media/image1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98.png"/><Relationship Id="rId4" Type="http://schemas.openxmlformats.org/officeDocument/2006/relationships/image" Target="../media/image1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9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0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 Id="rId3" Type="http://schemas.openxmlformats.org/officeDocument/2006/relationships/image" Target="../media/image10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0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00.png"/><Relationship Id="rId4" Type="http://schemas.openxmlformats.org/officeDocument/2006/relationships/image" Target="../media/image1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05.png"/><Relationship Id="rId4" Type="http://schemas.openxmlformats.org/officeDocument/2006/relationships/image" Target="../media/image1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107.png"/><Relationship Id="rId4" Type="http://schemas.openxmlformats.org/officeDocument/2006/relationships/image" Target="../media/image1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102.png"/><Relationship Id="rId4" Type="http://schemas.openxmlformats.org/officeDocument/2006/relationships/image" Target="../media/image1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1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104.png"/><Relationship Id="rId4" Type="http://schemas.openxmlformats.org/officeDocument/2006/relationships/image" Target="../media/image1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10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114.png"/><Relationship Id="rId4" Type="http://schemas.openxmlformats.org/officeDocument/2006/relationships/image" Target="../media/image1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1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1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10.png"/><Relationship Id="rId4" Type="http://schemas.openxmlformats.org/officeDocument/2006/relationships/image" Target="../media/image1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108.png"/><Relationship Id="rId4" Type="http://schemas.openxmlformats.org/officeDocument/2006/relationships/image" Target="../media/image1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111.png"/><Relationship Id="rId4" Type="http://schemas.openxmlformats.org/officeDocument/2006/relationships/image" Target="../media/image1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112.png"/><Relationship Id="rId4" Type="http://schemas.openxmlformats.org/officeDocument/2006/relationships/image" Target="../media/image1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1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113.png"/><Relationship Id="rId4" Type="http://schemas.openxmlformats.org/officeDocument/2006/relationships/image" Target="../media/image1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116.png"/><Relationship Id="rId4" Type="http://schemas.openxmlformats.org/officeDocument/2006/relationships/image" Target="../media/image1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1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1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1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115.png"/><Relationship Id="rId4" Type="http://schemas.openxmlformats.org/officeDocument/2006/relationships/image" Target="../media/image10.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1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18.png"/><Relationship Id="rId4" Type="http://schemas.openxmlformats.org/officeDocument/2006/relationships/image" Target="../media/image1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10.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119.jpg"/><Relationship Id="rId4" Type="http://schemas.openxmlformats.org/officeDocument/2006/relationships/image" Target="../media/image10.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120.png"/><Relationship Id="rId4" Type="http://schemas.openxmlformats.org/officeDocument/2006/relationships/image" Target="../media/image10.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124.jpg"/><Relationship Id="rId4" Type="http://schemas.openxmlformats.org/officeDocument/2006/relationships/image" Target="../media/image121.jpg"/><Relationship Id="rId5" Type="http://schemas.openxmlformats.org/officeDocument/2006/relationships/image" Target="../media/image10.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1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123.png"/><Relationship Id="rId4" Type="http://schemas.openxmlformats.org/officeDocument/2006/relationships/image" Target="../media/image1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10.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1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125.png"/><Relationship Id="rId4" Type="http://schemas.openxmlformats.org/officeDocument/2006/relationships/image" Target="../media/image1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1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127.png"/><Relationship Id="rId4" Type="http://schemas.openxmlformats.org/officeDocument/2006/relationships/image" Target="../media/image126.png"/><Relationship Id="rId5"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0.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10.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image" Target="../media/image122.png"/><Relationship Id="rId4" Type="http://schemas.openxmlformats.org/officeDocument/2006/relationships/image" Target="../media/image1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128.png"/><Relationship Id="rId4" Type="http://schemas.openxmlformats.org/officeDocument/2006/relationships/image" Target="../media/image1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133.png"/><Relationship Id="rId4" Type="http://schemas.openxmlformats.org/officeDocument/2006/relationships/image" Target="../media/image130.png"/><Relationship Id="rId5" Type="http://schemas.openxmlformats.org/officeDocument/2006/relationships/image" Target="../media/image10.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image" Target="../media/image10.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135.png"/><Relationship Id="rId4" Type="http://schemas.openxmlformats.org/officeDocument/2006/relationships/image" Target="../media/image10.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129.png"/><Relationship Id="rId4" Type="http://schemas.openxmlformats.org/officeDocument/2006/relationships/image" Target="../media/image1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132.png"/><Relationship Id="rId4" Type="http://schemas.openxmlformats.org/officeDocument/2006/relationships/image" Target="../media/image1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10.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image" Target="../media/image140.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0.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134.png"/><Relationship Id="rId4" Type="http://schemas.openxmlformats.org/officeDocument/2006/relationships/image" Target="../media/image10.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 Id="rId3" Type="http://schemas.openxmlformats.org/officeDocument/2006/relationships/image" Target="../media/image131.png"/><Relationship Id="rId4" Type="http://schemas.openxmlformats.org/officeDocument/2006/relationships/image" Target="../media/image1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 Id="rId3" Type="http://schemas.openxmlformats.org/officeDocument/2006/relationships/image" Target="../media/image137.png"/><Relationship Id="rId4" Type="http://schemas.openxmlformats.org/officeDocument/2006/relationships/image" Target="../media/image1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136.png"/><Relationship Id="rId4" Type="http://schemas.openxmlformats.org/officeDocument/2006/relationships/image" Target="../media/image138.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139.png"/><Relationship Id="rId4" Type="http://schemas.openxmlformats.org/officeDocument/2006/relationships/image" Target="../media/image10.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9.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7.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0.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5.png"/><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7.png"/><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0.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8.png"/><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3.png"/><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3.png"/><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1.png"/><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54.pn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5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60.png"/><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5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62.png"/><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6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7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67.png"/><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71.png"/><Relationship Id="rId4" Type="http://schemas.openxmlformats.org/officeDocument/2006/relationships/image" Target="../media/image7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66.png"/><Relationship Id="rId4" Type="http://schemas.openxmlformats.org/officeDocument/2006/relationships/image" Target="../media/image6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7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7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76.png"/><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7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8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75.png"/><Relationship Id="rId4" Type="http://schemas.openxmlformats.org/officeDocument/2006/relationships/image" Target="../media/image8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7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82.png"/><Relationship Id="rId4" Type="http://schemas.openxmlformats.org/officeDocument/2006/relationships/image" Target="../media/image8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83.png"/><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8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0.png"/><Relationship Id="rId4" Type="http://schemas.openxmlformats.org/officeDocument/2006/relationships/image" Target="../media/image8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0.png"/><Relationship Id="rId4" Type="http://schemas.openxmlformats.org/officeDocument/2006/relationships/image" Target="../media/image8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0.png"/><Relationship Id="rId4" Type="http://schemas.openxmlformats.org/officeDocument/2006/relationships/image" Target="../media/image9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1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0.png"/><Relationship Id="rId4" Type="http://schemas.openxmlformats.org/officeDocument/2006/relationships/image" Target="../media/image8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1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10.png"/><Relationship Id="rId4" Type="http://schemas.openxmlformats.org/officeDocument/2006/relationships/image" Target="../media/image9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1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1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1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1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10.png"/><Relationship Id="rId4" Type="http://schemas.openxmlformats.org/officeDocument/2006/relationships/image" Target="../media/image8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
          <p:cNvSpPr txBox="1"/>
          <p:nvPr>
            <p:ph idx="1" type="body"/>
          </p:nvPr>
        </p:nvSpPr>
        <p:spPr>
          <a:xfrm>
            <a:off x="457200" y="736107"/>
            <a:ext cx="8229600" cy="6121893"/>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3200"/>
              <a:buNone/>
            </a:pPr>
            <a:r>
              <a:t/>
            </a:r>
            <a:endParaRPr b="1" sz="3200">
              <a:latin typeface="Times New Roman"/>
              <a:ea typeface="Times New Roman"/>
              <a:cs typeface="Times New Roman"/>
              <a:sym typeface="Times New Roman"/>
            </a:endParaRPr>
          </a:p>
          <a:p>
            <a:pPr indent="0" lvl="0" marL="0" rtl="0" algn="ctr">
              <a:spcBef>
                <a:spcPts val="560"/>
              </a:spcBef>
              <a:spcAft>
                <a:spcPts val="0"/>
              </a:spcAft>
              <a:buClr>
                <a:schemeClr val="dk1"/>
              </a:buClr>
              <a:buSzPts val="2800"/>
              <a:buNone/>
            </a:pPr>
            <a:r>
              <a:rPr b="1" lang="en-US" sz="2800">
                <a:latin typeface="Times New Roman"/>
                <a:ea typeface="Times New Roman"/>
                <a:cs typeface="Times New Roman"/>
                <a:sym typeface="Times New Roman"/>
              </a:rPr>
              <a:t>18CSS202J- COMPUTER COMMUNICATION </a:t>
            </a:r>
            <a:endParaRPr/>
          </a:p>
          <a:p>
            <a:pPr indent="0" lvl="0" marL="0" rtl="0" algn="ctr">
              <a:spcBef>
                <a:spcPts val="640"/>
              </a:spcBef>
              <a:spcAft>
                <a:spcPts val="0"/>
              </a:spcAft>
              <a:buClr>
                <a:schemeClr val="dk1"/>
              </a:buClr>
              <a:buSzPts val="3200"/>
              <a:buNone/>
            </a:pPr>
            <a:r>
              <a:rPr lang="en-US" u="sng">
                <a:latin typeface="Times New Roman"/>
                <a:ea typeface="Times New Roman"/>
                <a:cs typeface="Times New Roman"/>
                <a:sym typeface="Times New Roman"/>
              </a:rPr>
              <a:t>UNIT III</a:t>
            </a:r>
            <a:endParaRPr/>
          </a:p>
          <a:p>
            <a:pPr indent="-342900" lvl="0" marL="342900" rtl="0" algn="l">
              <a:spcBef>
                <a:spcPts val="560"/>
              </a:spcBef>
              <a:spcAft>
                <a:spcPts val="0"/>
              </a:spcAft>
              <a:buClr>
                <a:schemeClr val="dk1"/>
              </a:buClr>
              <a:buSzPts val="2800"/>
              <a:buChar char="•"/>
            </a:pPr>
            <a:r>
              <a:rPr lang="en-US" sz="2800">
                <a:latin typeface="Times New Roman"/>
                <a:ea typeface="Times New Roman"/>
                <a:cs typeface="Times New Roman"/>
                <a:sym typeface="Times New Roman"/>
              </a:rPr>
              <a:t>Line Coding Schemes: Unipolar, Polar and Bipolar.</a:t>
            </a:r>
            <a:endParaRPr/>
          </a:p>
          <a:p>
            <a:pPr indent="-342900" lvl="0" marL="342900" rtl="0" algn="l">
              <a:spcBef>
                <a:spcPts val="560"/>
              </a:spcBef>
              <a:spcAft>
                <a:spcPts val="0"/>
              </a:spcAft>
              <a:buClr>
                <a:schemeClr val="dk1"/>
              </a:buClr>
              <a:buSzPts val="2800"/>
              <a:buChar char="•"/>
            </a:pPr>
            <a:r>
              <a:rPr lang="en-US" sz="2800">
                <a:latin typeface="Times New Roman"/>
                <a:ea typeface="Times New Roman"/>
                <a:cs typeface="Times New Roman"/>
                <a:sym typeface="Times New Roman"/>
              </a:rPr>
              <a:t>Amplitude Shift Keying Technique, Frequency Shift Keying Technique and Phase Shift Keying Technique</a:t>
            </a:r>
            <a:endParaRPr/>
          </a:p>
          <a:p>
            <a:pPr indent="-342900" lvl="0" marL="342900" rtl="0" algn="l">
              <a:spcBef>
                <a:spcPts val="560"/>
              </a:spcBef>
              <a:spcAft>
                <a:spcPts val="0"/>
              </a:spcAft>
              <a:buClr>
                <a:schemeClr val="dk1"/>
              </a:buClr>
              <a:buSzPts val="2800"/>
              <a:buChar char="•"/>
            </a:pPr>
            <a:r>
              <a:rPr lang="en-US" sz="2800">
                <a:latin typeface="Times New Roman"/>
                <a:ea typeface="Times New Roman"/>
                <a:cs typeface="Times New Roman"/>
                <a:sym typeface="Times New Roman"/>
              </a:rPr>
              <a:t>Pulse Code Modulation, Delta Modulation</a:t>
            </a:r>
            <a:endParaRPr/>
          </a:p>
          <a:p>
            <a:pPr indent="-342900" lvl="0" marL="342900" rtl="0" algn="l">
              <a:spcBef>
                <a:spcPts val="560"/>
              </a:spcBef>
              <a:spcAft>
                <a:spcPts val="0"/>
              </a:spcAft>
              <a:buClr>
                <a:schemeClr val="dk1"/>
              </a:buClr>
              <a:buSzPts val="2800"/>
              <a:buChar char="•"/>
            </a:pPr>
            <a:r>
              <a:rPr lang="en-US" sz="2800">
                <a:latin typeface="Times New Roman"/>
                <a:ea typeface="Times New Roman"/>
                <a:cs typeface="Times New Roman"/>
                <a:sym typeface="Times New Roman"/>
              </a:rPr>
              <a:t>Frequency division multiplexing, time division multiplexing and wavelength division multiplexing</a:t>
            </a:r>
            <a:endParaRPr sz="2800">
              <a:latin typeface="Times New Roman"/>
              <a:ea typeface="Times New Roman"/>
              <a:cs typeface="Times New Roman"/>
              <a:sym typeface="Times New Roman"/>
            </a:endParaRPr>
          </a:p>
          <a:p>
            <a:pPr indent="-342900" lvl="0" marL="342900" rtl="0" algn="l">
              <a:spcBef>
                <a:spcPts val="560"/>
              </a:spcBef>
              <a:spcAft>
                <a:spcPts val="0"/>
              </a:spcAft>
              <a:buClr>
                <a:schemeClr val="dk1"/>
              </a:buClr>
              <a:buSzPts val="2800"/>
              <a:buChar char="•"/>
            </a:pPr>
            <a:r>
              <a:rPr lang="en-US" sz="2800">
                <a:latin typeface="Times New Roman"/>
                <a:ea typeface="Times New Roman"/>
                <a:cs typeface="Times New Roman"/>
                <a:sym typeface="Times New Roman"/>
              </a:rPr>
              <a:t>Guided Media: Twisted pair, coaxial and Fiber optic cables.</a:t>
            </a:r>
            <a:endParaRPr/>
          </a:p>
          <a:p>
            <a:pPr indent="-342900" lvl="0" marL="342900" rtl="0" algn="l">
              <a:spcBef>
                <a:spcPts val="560"/>
              </a:spcBef>
              <a:spcAft>
                <a:spcPts val="0"/>
              </a:spcAft>
              <a:buClr>
                <a:schemeClr val="dk1"/>
              </a:buClr>
              <a:buSzPts val="2800"/>
              <a:buChar char="•"/>
            </a:pPr>
            <a:r>
              <a:rPr lang="en-US" sz="2800">
                <a:latin typeface="Times New Roman"/>
                <a:ea typeface="Times New Roman"/>
                <a:cs typeface="Times New Roman"/>
                <a:sym typeface="Times New Roman"/>
              </a:rPr>
              <a:t>Unguided Media: Radio waves, Microwaves and Infrared.</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pic>
        <p:nvPicPr>
          <p:cNvPr descr="download.png" id="94" name="Google Shape;94;p1"/>
          <p:cNvPicPr preferRelativeResize="0"/>
          <p:nvPr/>
        </p:nvPicPr>
        <p:blipFill rotWithShape="1">
          <a:blip r:embed="rId3">
            <a:alphaModFix/>
          </a:blip>
          <a:srcRect b="0" l="0" r="0" t="0"/>
          <a:stretch/>
        </p:blipFill>
        <p:spPr>
          <a:xfrm>
            <a:off x="152400" y="48154"/>
            <a:ext cx="1981200" cy="11275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0"/>
          <p:cNvSpPr txBox="1"/>
          <p:nvPr>
            <p:ph idx="12" type="sldNum"/>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4.</a:t>
            </a:r>
            <a:fld id="{00000000-1234-1234-1234-123412341234}" type="slidenum">
              <a:rPr lang="en-US"/>
              <a:t>‹#›</a:t>
            </a:fld>
            <a:endParaRPr/>
          </a:p>
        </p:txBody>
      </p:sp>
      <p:sp>
        <p:nvSpPr>
          <p:cNvPr id="166" name="Google Shape;166;p10"/>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167" name="Google Shape;167;p10"/>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168" name="Google Shape;168;p10"/>
          <p:cNvSpPr/>
          <p:nvPr/>
        </p:nvSpPr>
        <p:spPr>
          <a:xfrm>
            <a:off x="228600" y="1143000"/>
            <a:ext cx="8686800" cy="180022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2800" u="none" cap="none" strike="noStrike">
                <a:solidFill>
                  <a:schemeClr val="dk1"/>
                </a:solidFill>
                <a:latin typeface="Arial"/>
                <a:ea typeface="Arial"/>
                <a:cs typeface="Arial"/>
                <a:sym typeface="Arial"/>
              </a:rPr>
              <a:t>A signal is carrying data in which one data element is encoded as one signal element ( r = 1). If the bit rate is 100 kbps, what is the average value of the baud rate if c is between 0 and 1?</a:t>
            </a:r>
            <a:endParaRPr/>
          </a:p>
        </p:txBody>
      </p:sp>
      <p:sp>
        <p:nvSpPr>
          <p:cNvPr id="169" name="Google Shape;169;p10"/>
          <p:cNvSpPr/>
          <p:nvPr/>
        </p:nvSpPr>
        <p:spPr>
          <a:xfrm>
            <a:off x="228600" y="3182938"/>
            <a:ext cx="8686800" cy="137318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2800" u="none" cap="none" strike="noStrike">
                <a:solidFill>
                  <a:schemeClr val="dk1"/>
                </a:solidFill>
                <a:latin typeface="Arial"/>
                <a:ea typeface="Arial"/>
                <a:cs typeface="Arial"/>
                <a:sym typeface="Arial"/>
              </a:rPr>
              <a:t>Solution</a:t>
            </a:r>
            <a:endParaRPr/>
          </a:p>
          <a:p>
            <a:pPr indent="0" lvl="0" marL="0" marR="0" rtl="0" algn="just">
              <a:spcBef>
                <a:spcPts val="0"/>
              </a:spcBef>
              <a:spcAft>
                <a:spcPts val="0"/>
              </a:spcAft>
              <a:buNone/>
            </a:pPr>
            <a:r>
              <a:rPr b="1" i="1" lang="en-US" sz="2800" u="none" cap="none" strike="noStrike">
                <a:solidFill>
                  <a:schemeClr val="dk1"/>
                </a:solidFill>
                <a:latin typeface="Times"/>
                <a:ea typeface="Times"/>
                <a:cs typeface="Times"/>
                <a:sym typeface="Times"/>
              </a:rPr>
              <a:t>We assume that the average value of c is 1/2 . The baud rate is then</a:t>
            </a:r>
            <a:endParaRPr/>
          </a:p>
        </p:txBody>
      </p:sp>
      <p:pic>
        <p:nvPicPr>
          <p:cNvPr id="170" name="Google Shape;170;p10"/>
          <p:cNvPicPr preferRelativeResize="0"/>
          <p:nvPr/>
        </p:nvPicPr>
        <p:blipFill rotWithShape="1">
          <a:blip r:embed="rId3">
            <a:alphaModFix/>
          </a:blip>
          <a:srcRect b="0" l="0" r="0" t="0"/>
          <a:stretch/>
        </p:blipFill>
        <p:spPr>
          <a:xfrm>
            <a:off x="1365250" y="4800600"/>
            <a:ext cx="6635750" cy="739775"/>
          </a:xfrm>
          <a:prstGeom prst="rect">
            <a:avLst/>
          </a:prstGeom>
          <a:noFill/>
          <a:ln cap="flat" cmpd="thickThin" w="57150">
            <a:solidFill>
              <a:schemeClr val="folHlink"/>
            </a:solidFill>
            <a:prstDash val="solid"/>
            <a:miter lim="800000"/>
            <a:headEnd len="sm" w="sm" type="none"/>
            <a:tailEnd len="sm" w="sm" type="none"/>
          </a:ln>
        </p:spPr>
      </p:pic>
      <p:sp>
        <p:nvSpPr>
          <p:cNvPr id="171" name="Google Shape;171;p10"/>
          <p:cNvSpPr txBox="1"/>
          <p:nvPr/>
        </p:nvSpPr>
        <p:spPr>
          <a:xfrm>
            <a:off x="952500" y="-12700"/>
            <a:ext cx="1689100"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u="none" cap="none" strike="noStrike">
                <a:solidFill>
                  <a:schemeClr val="dk1"/>
                </a:solidFill>
                <a:latin typeface="Arial"/>
                <a:ea typeface="Arial"/>
                <a:cs typeface="Arial"/>
                <a:sym typeface="Arial"/>
              </a:rPr>
              <a:t>Example</a:t>
            </a:r>
            <a:endParaRPr/>
          </a:p>
        </p:txBody>
      </p:sp>
      <p:pic>
        <p:nvPicPr>
          <p:cNvPr descr="download.png" id="172" name="Google Shape;172;p10"/>
          <p:cNvPicPr preferRelativeResize="0"/>
          <p:nvPr/>
        </p:nvPicPr>
        <p:blipFill rotWithShape="1">
          <a:blip r:embed="rId4">
            <a:alphaModFix/>
          </a:blip>
          <a:srcRect b="0" l="0" r="0" t="0"/>
          <a:stretch/>
        </p:blipFill>
        <p:spPr>
          <a:xfrm>
            <a:off x="6705600" y="152400"/>
            <a:ext cx="933450" cy="531813"/>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US"/>
              <a:t>Quantization Error</a:t>
            </a:r>
            <a:endParaRPr/>
          </a:p>
        </p:txBody>
      </p:sp>
      <p:sp>
        <p:nvSpPr>
          <p:cNvPr id="959" name="Google Shape;959;p10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90000"/>
              </a:lnSpc>
              <a:spcBef>
                <a:spcPts val="0"/>
              </a:spcBef>
              <a:spcAft>
                <a:spcPts val="0"/>
              </a:spcAft>
              <a:buClr>
                <a:schemeClr val="dk1"/>
              </a:buClr>
              <a:buSzPts val="3200"/>
              <a:buFont typeface="Arial"/>
              <a:buChar char="•"/>
            </a:pPr>
            <a:r>
              <a:rPr lang="en-US"/>
              <a:t>When a signal is quantized, we introduce an error - the coded signal is an approximation of the actual amplitude value.</a:t>
            </a:r>
            <a:endParaRPr/>
          </a:p>
          <a:p>
            <a:pPr indent="-342900" lvl="0" marL="342900" rtl="0" algn="l">
              <a:lnSpc>
                <a:spcPct val="90000"/>
              </a:lnSpc>
              <a:spcBef>
                <a:spcPts val="640"/>
              </a:spcBef>
              <a:spcAft>
                <a:spcPts val="0"/>
              </a:spcAft>
              <a:buClr>
                <a:schemeClr val="dk1"/>
              </a:buClr>
              <a:buSzPts val="3200"/>
              <a:buFont typeface="Arial"/>
              <a:buChar char="•"/>
            </a:pPr>
            <a:r>
              <a:rPr lang="en-US"/>
              <a:t>The difference between actual and coded value (midpoint) is referred to as the quantization error.</a:t>
            </a:r>
            <a:endParaRPr/>
          </a:p>
          <a:p>
            <a:pPr indent="-342900" lvl="0" marL="342900" rtl="0" algn="l">
              <a:lnSpc>
                <a:spcPct val="90000"/>
              </a:lnSpc>
              <a:spcBef>
                <a:spcPts val="640"/>
              </a:spcBef>
              <a:spcAft>
                <a:spcPts val="0"/>
              </a:spcAft>
              <a:buClr>
                <a:schemeClr val="dk1"/>
              </a:buClr>
              <a:buSzPts val="3200"/>
              <a:buFont typeface="Arial"/>
              <a:buChar char="•"/>
            </a:pPr>
            <a:r>
              <a:rPr lang="en-US"/>
              <a:t>The more zones, the smaller </a:t>
            </a:r>
            <a:r>
              <a:rPr lang="en-US">
                <a:latin typeface="Noto Sans Symbols"/>
                <a:ea typeface="Noto Sans Symbols"/>
                <a:cs typeface="Noto Sans Symbols"/>
                <a:sym typeface="Noto Sans Symbols"/>
              </a:rPr>
              <a:t>Δ</a:t>
            </a:r>
            <a:r>
              <a:rPr lang="en-US"/>
              <a:t> which results in smaller errors.</a:t>
            </a:r>
            <a:endParaRPr/>
          </a:p>
          <a:p>
            <a:pPr indent="-342900" lvl="0" marL="342900" rtl="0" algn="l">
              <a:lnSpc>
                <a:spcPct val="90000"/>
              </a:lnSpc>
              <a:spcBef>
                <a:spcPts val="640"/>
              </a:spcBef>
              <a:spcAft>
                <a:spcPts val="0"/>
              </a:spcAft>
              <a:buClr>
                <a:schemeClr val="dk1"/>
              </a:buClr>
              <a:buSzPts val="3200"/>
              <a:buFont typeface="Arial"/>
              <a:buChar char="•"/>
            </a:pPr>
            <a:r>
              <a:rPr lang="en-US"/>
              <a:t>BUT, the more zones the more bits required to encode the samples -&gt; higher bit rate</a:t>
            </a:r>
            <a:endParaRPr/>
          </a:p>
        </p:txBody>
      </p:sp>
      <p:pic>
        <p:nvPicPr>
          <p:cNvPr descr="download.png" id="960" name="Google Shape;960;p100"/>
          <p:cNvPicPr preferRelativeResize="0"/>
          <p:nvPr/>
        </p:nvPicPr>
        <p:blipFill rotWithShape="1">
          <a:blip r:embed="rId3">
            <a:alphaModFix/>
          </a:blip>
          <a:srcRect b="0" l="0" r="0" t="0"/>
          <a:stretch/>
        </p:blipFill>
        <p:spPr>
          <a:xfrm>
            <a:off x="9525" y="65088"/>
            <a:ext cx="1487488" cy="649287"/>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0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US"/>
              <a:t>Quantization Error and SN</a:t>
            </a:r>
            <a:r>
              <a:rPr b="1" baseline="-25000" i="1" lang="en-US"/>
              <a:t>Q</a:t>
            </a:r>
            <a:r>
              <a:rPr b="1" i="1" lang="en-US"/>
              <a:t>R</a:t>
            </a:r>
            <a:endParaRPr/>
          </a:p>
        </p:txBody>
      </p:sp>
      <p:sp>
        <p:nvSpPr>
          <p:cNvPr id="966" name="Google Shape;966;p101"/>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90000"/>
              </a:lnSpc>
              <a:spcBef>
                <a:spcPts val="0"/>
              </a:spcBef>
              <a:spcAft>
                <a:spcPts val="0"/>
              </a:spcAft>
              <a:buClr>
                <a:schemeClr val="dk1"/>
              </a:buClr>
              <a:buSzPts val="2800"/>
              <a:buFont typeface="Arial"/>
              <a:buChar char="•"/>
            </a:pPr>
            <a:r>
              <a:rPr lang="en-US" sz="2800"/>
              <a:t>Signals with lower amplitude values will suffer more from quantization error as the error range: </a:t>
            </a:r>
            <a:r>
              <a:rPr lang="en-US" sz="2800">
                <a:latin typeface="Noto Sans Symbols"/>
                <a:ea typeface="Noto Sans Symbols"/>
                <a:cs typeface="Noto Sans Symbols"/>
                <a:sym typeface="Noto Sans Symbols"/>
              </a:rPr>
              <a:t>Δ</a:t>
            </a:r>
            <a:r>
              <a:rPr lang="en-US" sz="2800"/>
              <a:t>/2, is fixed for all signal levels.</a:t>
            </a:r>
            <a:endParaRPr/>
          </a:p>
          <a:p>
            <a:pPr indent="-342900" lvl="0" marL="342900" rtl="0" algn="l">
              <a:lnSpc>
                <a:spcPct val="90000"/>
              </a:lnSpc>
              <a:spcBef>
                <a:spcPts val="560"/>
              </a:spcBef>
              <a:spcAft>
                <a:spcPts val="0"/>
              </a:spcAft>
              <a:buClr>
                <a:schemeClr val="dk1"/>
              </a:buClr>
              <a:buSzPts val="2800"/>
              <a:buFont typeface="Arial"/>
              <a:buChar char="•"/>
            </a:pPr>
            <a:r>
              <a:rPr lang="en-US" sz="2800"/>
              <a:t>Non linear quantization is used to alleviate this problem. Goal is to keep SN</a:t>
            </a:r>
            <a:r>
              <a:rPr baseline="-25000" lang="en-US" sz="2800"/>
              <a:t>Q</a:t>
            </a:r>
            <a:r>
              <a:rPr lang="en-US" sz="2800"/>
              <a:t>R </a:t>
            </a:r>
            <a:r>
              <a:rPr lang="en-US" sz="2800">
                <a:solidFill>
                  <a:schemeClr val="hlink"/>
                </a:solidFill>
              </a:rPr>
              <a:t>fixed</a:t>
            </a:r>
            <a:r>
              <a:rPr lang="en-US" sz="2800"/>
              <a:t> for all sample values. </a:t>
            </a:r>
            <a:endParaRPr/>
          </a:p>
          <a:p>
            <a:pPr indent="-342900" lvl="0" marL="342900" rtl="0" algn="l">
              <a:lnSpc>
                <a:spcPct val="90000"/>
              </a:lnSpc>
              <a:spcBef>
                <a:spcPts val="560"/>
              </a:spcBef>
              <a:spcAft>
                <a:spcPts val="0"/>
              </a:spcAft>
              <a:buClr>
                <a:schemeClr val="dk1"/>
              </a:buClr>
              <a:buSzPts val="2800"/>
              <a:buFont typeface="Arial"/>
              <a:buChar char="•"/>
            </a:pPr>
            <a:r>
              <a:rPr lang="en-US" sz="2800"/>
              <a:t>Two approaches:</a:t>
            </a:r>
            <a:endParaRPr/>
          </a:p>
          <a:p>
            <a:pPr indent="-285750" lvl="1" marL="742950" rtl="0" algn="l">
              <a:lnSpc>
                <a:spcPct val="90000"/>
              </a:lnSpc>
              <a:spcBef>
                <a:spcPts val="480"/>
              </a:spcBef>
              <a:spcAft>
                <a:spcPts val="0"/>
              </a:spcAft>
              <a:buClr>
                <a:schemeClr val="dk1"/>
              </a:buClr>
              <a:buSzPts val="2400"/>
              <a:buFont typeface="Arial"/>
              <a:buChar char="–"/>
            </a:pPr>
            <a:r>
              <a:rPr lang="en-US" sz="2400"/>
              <a:t>The quantization levels follow a logarithmic curve. Smaller </a:t>
            </a:r>
            <a:r>
              <a:rPr lang="en-US" sz="2400">
                <a:latin typeface="Noto Sans Symbols"/>
                <a:ea typeface="Noto Sans Symbols"/>
                <a:cs typeface="Noto Sans Symbols"/>
                <a:sym typeface="Noto Sans Symbols"/>
              </a:rPr>
              <a:t>Δ</a:t>
            </a:r>
            <a:r>
              <a:rPr lang="en-US" sz="2400"/>
              <a:t>’s at lower amplitudes and larger</a:t>
            </a:r>
            <a:r>
              <a:rPr lang="en-US" sz="2400">
                <a:latin typeface="Noto Sans Symbols"/>
                <a:ea typeface="Noto Sans Symbols"/>
                <a:cs typeface="Noto Sans Symbols"/>
                <a:sym typeface="Noto Sans Symbols"/>
              </a:rPr>
              <a:t> Δ</a:t>
            </a:r>
            <a:r>
              <a:rPr lang="en-US" sz="2400"/>
              <a:t>’s at higher amplitudes.</a:t>
            </a:r>
            <a:endParaRPr/>
          </a:p>
          <a:p>
            <a:pPr indent="-285750" lvl="1" marL="742950" rtl="0" algn="l">
              <a:lnSpc>
                <a:spcPct val="90000"/>
              </a:lnSpc>
              <a:spcBef>
                <a:spcPts val="480"/>
              </a:spcBef>
              <a:spcAft>
                <a:spcPts val="0"/>
              </a:spcAft>
              <a:buClr>
                <a:schemeClr val="dk1"/>
              </a:buClr>
              <a:buSzPts val="2400"/>
              <a:buFont typeface="Arial"/>
              <a:buChar char="–"/>
            </a:pPr>
            <a:r>
              <a:rPr b="1" lang="en-US" sz="2400"/>
              <a:t>Companding:</a:t>
            </a:r>
            <a:r>
              <a:rPr lang="en-US" sz="2400"/>
              <a:t> The sample values are compressed at the sender into logarithmic zones, and then expanded at the receiver. The zones are fixed in height. </a:t>
            </a:r>
            <a:endParaRPr/>
          </a:p>
          <a:p>
            <a:pPr indent="-139700" lvl="0" marL="342900" rtl="0" algn="l">
              <a:spcBef>
                <a:spcPts val="640"/>
              </a:spcBef>
              <a:spcAft>
                <a:spcPts val="0"/>
              </a:spcAft>
              <a:buClr>
                <a:schemeClr val="dk1"/>
              </a:buClr>
              <a:buSzPts val="3200"/>
              <a:buFont typeface="Arial"/>
              <a:buNone/>
            </a:pPr>
            <a:r>
              <a:t/>
            </a:r>
            <a:endParaRPr/>
          </a:p>
        </p:txBody>
      </p:sp>
      <p:pic>
        <p:nvPicPr>
          <p:cNvPr descr="download.png" id="967" name="Google Shape;967;p101"/>
          <p:cNvPicPr preferRelativeResize="0"/>
          <p:nvPr/>
        </p:nvPicPr>
        <p:blipFill rotWithShape="1">
          <a:blip r:embed="rId3">
            <a:alphaModFix/>
          </a:blip>
          <a:srcRect b="0" l="0" r="0" t="0"/>
          <a:stretch/>
        </p:blipFill>
        <p:spPr>
          <a:xfrm>
            <a:off x="9525" y="65088"/>
            <a:ext cx="1487488" cy="649287"/>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US" sz="3200"/>
              <a:t>Bit rate and bandwidth requirements of PCM</a:t>
            </a:r>
            <a:endParaRPr/>
          </a:p>
        </p:txBody>
      </p:sp>
      <p:sp>
        <p:nvSpPr>
          <p:cNvPr id="973" name="Google Shape;973;p10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Font typeface="Arial"/>
              <a:buChar char="•"/>
            </a:pPr>
            <a:r>
              <a:rPr lang="en-US"/>
              <a:t>The bit rate of a PCM signal can be calculated form the number of bits per sample x the sampling rate</a:t>
            </a:r>
            <a:endParaRPr/>
          </a:p>
          <a:p>
            <a:pPr indent="-342900" lvl="0" marL="342900" rtl="0" algn="ctr">
              <a:spcBef>
                <a:spcPts val="592"/>
              </a:spcBef>
              <a:spcAft>
                <a:spcPts val="0"/>
              </a:spcAft>
              <a:buClr>
                <a:schemeClr val="dk1"/>
              </a:buClr>
              <a:buSzPct val="100000"/>
              <a:buFont typeface="Noto Sans Symbols"/>
              <a:buNone/>
            </a:pPr>
            <a:r>
              <a:rPr lang="en-US"/>
              <a:t>Bit rate = n</a:t>
            </a:r>
            <a:r>
              <a:rPr baseline="-25000" lang="en-US"/>
              <a:t>b</a:t>
            </a:r>
            <a:r>
              <a:rPr lang="en-US"/>
              <a:t> x f</a:t>
            </a:r>
            <a:r>
              <a:rPr baseline="-25000" lang="en-US"/>
              <a:t>s</a:t>
            </a:r>
            <a:endParaRPr/>
          </a:p>
          <a:p>
            <a:pPr indent="-342900" lvl="0" marL="342900" rtl="0" algn="l">
              <a:spcBef>
                <a:spcPts val="592"/>
              </a:spcBef>
              <a:spcAft>
                <a:spcPts val="0"/>
              </a:spcAft>
              <a:buClr>
                <a:schemeClr val="dk1"/>
              </a:buClr>
              <a:buSzPct val="100000"/>
              <a:buFont typeface="Arial"/>
              <a:buChar char="•"/>
            </a:pPr>
            <a:r>
              <a:rPr lang="en-US"/>
              <a:t>The bandwidth required to transmit this signal depends on the type of line encoding used. Refer to previous section for discussion and formulas.</a:t>
            </a:r>
            <a:endParaRPr/>
          </a:p>
          <a:p>
            <a:pPr indent="-342900" lvl="0" marL="342900" rtl="0" algn="l">
              <a:spcBef>
                <a:spcPts val="592"/>
              </a:spcBef>
              <a:spcAft>
                <a:spcPts val="0"/>
              </a:spcAft>
              <a:buClr>
                <a:schemeClr val="dk1"/>
              </a:buClr>
              <a:buSzPct val="88888"/>
              <a:buFont typeface="Arial"/>
              <a:buChar char="•"/>
            </a:pPr>
            <a:r>
              <a:rPr lang="en-US"/>
              <a:t>A digitized signal will always need more bandwidth than the original analog signal. Price we pay for robustness and other features of digital transmission.</a:t>
            </a:r>
            <a:endParaRPr sz="3600"/>
          </a:p>
          <a:p>
            <a:pPr indent="-154940" lvl="0" marL="342900" rtl="0" algn="l">
              <a:spcBef>
                <a:spcPts val="592"/>
              </a:spcBef>
              <a:spcAft>
                <a:spcPts val="0"/>
              </a:spcAft>
              <a:buClr>
                <a:schemeClr val="dk1"/>
              </a:buClr>
              <a:buSzPct val="100000"/>
              <a:buFont typeface="Arial"/>
              <a:buNone/>
            </a:pPr>
            <a:r>
              <a:t/>
            </a:r>
            <a:endParaRPr/>
          </a:p>
        </p:txBody>
      </p:sp>
      <p:pic>
        <p:nvPicPr>
          <p:cNvPr descr="download.png" id="974" name="Google Shape;974;p102"/>
          <p:cNvPicPr preferRelativeResize="0"/>
          <p:nvPr/>
        </p:nvPicPr>
        <p:blipFill rotWithShape="1">
          <a:blip r:embed="rId3">
            <a:alphaModFix/>
          </a:blip>
          <a:srcRect b="0" l="0" r="0" t="0"/>
          <a:stretch/>
        </p:blipFill>
        <p:spPr>
          <a:xfrm>
            <a:off x="9525" y="65088"/>
            <a:ext cx="1487488" cy="649287"/>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0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US">
                <a:solidFill>
                  <a:schemeClr val="hlink"/>
                </a:solidFill>
              </a:rPr>
              <a:t>Example</a:t>
            </a:r>
            <a:endParaRPr/>
          </a:p>
        </p:txBody>
      </p:sp>
      <p:sp>
        <p:nvSpPr>
          <p:cNvPr id="980" name="Google Shape;980;p10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Font typeface="Arial"/>
              <a:buChar char="•"/>
            </a:pPr>
            <a:r>
              <a:rPr b="1" i="1" lang="en-US"/>
              <a:t>We want to digitize the human voice. What is the bit rate, assuming 8 bits per sample?</a:t>
            </a:r>
            <a:endParaRPr/>
          </a:p>
          <a:p>
            <a:pPr indent="0" lvl="0" marL="0" rtl="0" algn="just">
              <a:spcBef>
                <a:spcPts val="640"/>
              </a:spcBef>
              <a:spcAft>
                <a:spcPts val="0"/>
              </a:spcAft>
              <a:buClr>
                <a:schemeClr val="hlink"/>
              </a:buClr>
              <a:buSzPts val="3200"/>
              <a:buFont typeface="Arial"/>
              <a:buNone/>
            </a:pPr>
            <a:r>
              <a:rPr b="1" i="1" lang="en-US">
                <a:solidFill>
                  <a:schemeClr val="hlink"/>
                </a:solidFill>
              </a:rPr>
              <a:t>Solution</a:t>
            </a:r>
            <a:endParaRPr/>
          </a:p>
          <a:p>
            <a:pPr indent="-342900" lvl="0" marL="342900" rtl="0" algn="just">
              <a:spcBef>
                <a:spcPts val="480"/>
              </a:spcBef>
              <a:spcAft>
                <a:spcPts val="0"/>
              </a:spcAft>
              <a:buClr>
                <a:schemeClr val="dk1"/>
              </a:buClr>
              <a:buSzPts val="2400"/>
              <a:buFont typeface="Arial"/>
              <a:buChar char="•"/>
            </a:pPr>
            <a:r>
              <a:rPr b="1" i="1" lang="en-US" sz="2400">
                <a:latin typeface="Times"/>
                <a:ea typeface="Times"/>
                <a:cs typeface="Times"/>
                <a:sym typeface="Times"/>
              </a:rPr>
              <a:t>The human voice normally contains frequencies from 0 to 4000 Hz. So the sampling rate and bit rate are calculated as follows:</a:t>
            </a:r>
            <a:endParaRPr/>
          </a:p>
          <a:p>
            <a:pPr indent="-139700" lvl="0" marL="342900" rtl="0" algn="l">
              <a:spcBef>
                <a:spcPts val="640"/>
              </a:spcBef>
              <a:spcAft>
                <a:spcPts val="0"/>
              </a:spcAft>
              <a:buClr>
                <a:schemeClr val="dk1"/>
              </a:buClr>
              <a:buSzPts val="3200"/>
              <a:buFont typeface="Arial"/>
              <a:buNone/>
            </a:pPr>
            <a:r>
              <a:t/>
            </a:r>
            <a:endParaRPr/>
          </a:p>
        </p:txBody>
      </p:sp>
      <p:pic>
        <p:nvPicPr>
          <p:cNvPr descr="download.png" id="981" name="Google Shape;981;p103"/>
          <p:cNvPicPr preferRelativeResize="0"/>
          <p:nvPr/>
        </p:nvPicPr>
        <p:blipFill rotWithShape="1">
          <a:blip r:embed="rId3">
            <a:alphaModFix/>
          </a:blip>
          <a:srcRect b="0" l="0" r="0" t="0"/>
          <a:stretch/>
        </p:blipFill>
        <p:spPr>
          <a:xfrm>
            <a:off x="9525" y="65088"/>
            <a:ext cx="1487488" cy="649287"/>
          </a:xfrm>
          <a:prstGeom prst="rect">
            <a:avLst/>
          </a:prstGeom>
          <a:noFill/>
          <a:ln>
            <a:noFill/>
          </a:ln>
        </p:spPr>
      </p:pic>
      <p:pic>
        <p:nvPicPr>
          <p:cNvPr id="982" name="Google Shape;982;p103"/>
          <p:cNvPicPr preferRelativeResize="0"/>
          <p:nvPr/>
        </p:nvPicPr>
        <p:blipFill rotWithShape="1">
          <a:blip r:embed="rId4">
            <a:alphaModFix/>
          </a:blip>
          <a:srcRect b="0" l="0" r="0" t="0"/>
          <a:stretch/>
        </p:blipFill>
        <p:spPr>
          <a:xfrm>
            <a:off x="2128838" y="4648200"/>
            <a:ext cx="4886325" cy="1066800"/>
          </a:xfrm>
          <a:prstGeom prst="rect">
            <a:avLst/>
          </a:prstGeom>
          <a:noFill/>
          <a:ln cap="flat" cmpd="thickThin" w="57150">
            <a:solidFill>
              <a:schemeClr val="folHlink"/>
            </a:solidFill>
            <a:prstDash val="solid"/>
            <a:miter lim="800000"/>
            <a:headEnd len="sm" w="sm" type="none"/>
            <a:tailEnd len="sm" w="sm" type="none"/>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0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US"/>
              <a:t>PCM Decoder</a:t>
            </a:r>
            <a:endParaRPr/>
          </a:p>
        </p:txBody>
      </p:sp>
      <p:sp>
        <p:nvSpPr>
          <p:cNvPr id="988" name="Google Shape;988;p10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sz="2800"/>
              <a:t>To recover an analog signal from a digitized signal we follow the following steps:</a:t>
            </a:r>
            <a:endParaRPr/>
          </a:p>
          <a:p>
            <a:pPr indent="-285750" lvl="1" marL="742950" rtl="0" algn="l">
              <a:spcBef>
                <a:spcPts val="480"/>
              </a:spcBef>
              <a:spcAft>
                <a:spcPts val="0"/>
              </a:spcAft>
              <a:buClr>
                <a:schemeClr val="dk1"/>
              </a:buClr>
              <a:buSzPts val="2400"/>
              <a:buChar char="–"/>
            </a:pPr>
            <a:r>
              <a:rPr lang="en-US" sz="2400"/>
              <a:t>We use a hold circuit that holds the amplitude value of a pulse till the next pulse arrives.</a:t>
            </a:r>
            <a:endParaRPr/>
          </a:p>
          <a:p>
            <a:pPr indent="-285750" lvl="1" marL="742950" rtl="0" algn="l">
              <a:spcBef>
                <a:spcPts val="480"/>
              </a:spcBef>
              <a:spcAft>
                <a:spcPts val="0"/>
              </a:spcAft>
              <a:buClr>
                <a:schemeClr val="dk1"/>
              </a:buClr>
              <a:buSzPts val="2400"/>
              <a:buChar char="–"/>
            </a:pPr>
            <a:r>
              <a:rPr lang="en-US" sz="2400"/>
              <a:t>We pass this signal through a low pass filter with a cutoff frequency that is equal to the highest frequency in the pre-sampled signal.</a:t>
            </a:r>
            <a:endParaRPr/>
          </a:p>
          <a:p>
            <a:pPr indent="-342900" lvl="0" marL="342900" rtl="0" algn="l">
              <a:spcBef>
                <a:spcPts val="560"/>
              </a:spcBef>
              <a:spcAft>
                <a:spcPts val="0"/>
              </a:spcAft>
              <a:buClr>
                <a:schemeClr val="dk1"/>
              </a:buClr>
              <a:buSzPts val="2800"/>
              <a:buChar char="•"/>
            </a:pPr>
            <a:r>
              <a:rPr lang="en-US" sz="2800"/>
              <a:t>The higher the value of L, the less distorted a signal is recovered.</a:t>
            </a:r>
            <a:endParaRPr/>
          </a:p>
          <a:p>
            <a:pPr indent="-139700" lvl="0" marL="342900" rtl="0" algn="l">
              <a:spcBef>
                <a:spcPts val="640"/>
              </a:spcBef>
              <a:spcAft>
                <a:spcPts val="0"/>
              </a:spcAft>
              <a:buClr>
                <a:schemeClr val="dk1"/>
              </a:buClr>
              <a:buSzPts val="3200"/>
              <a:buNone/>
            </a:pPr>
            <a:r>
              <a:t/>
            </a:r>
            <a:endParaRPr/>
          </a:p>
        </p:txBody>
      </p:sp>
      <p:pic>
        <p:nvPicPr>
          <p:cNvPr descr="download.png" id="989" name="Google Shape;989;p104"/>
          <p:cNvPicPr preferRelativeResize="0"/>
          <p:nvPr/>
        </p:nvPicPr>
        <p:blipFill rotWithShape="1">
          <a:blip r:embed="rId3">
            <a:alphaModFix/>
          </a:blip>
          <a:srcRect b="0" l="0" r="0" t="0"/>
          <a:stretch/>
        </p:blipFill>
        <p:spPr>
          <a:xfrm>
            <a:off x="9525" y="65088"/>
            <a:ext cx="1487488" cy="649287"/>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0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US" sz="3600"/>
              <a:t>Components of a PCM decoder</a:t>
            </a:r>
            <a:endParaRPr sz="3600"/>
          </a:p>
        </p:txBody>
      </p:sp>
      <p:pic>
        <p:nvPicPr>
          <p:cNvPr descr="download.png" id="995" name="Google Shape;995;p105"/>
          <p:cNvPicPr preferRelativeResize="0"/>
          <p:nvPr/>
        </p:nvPicPr>
        <p:blipFill rotWithShape="1">
          <a:blip r:embed="rId3">
            <a:alphaModFix/>
          </a:blip>
          <a:srcRect b="0" l="0" r="0" t="0"/>
          <a:stretch/>
        </p:blipFill>
        <p:spPr>
          <a:xfrm>
            <a:off x="9525" y="65088"/>
            <a:ext cx="1487488" cy="649287"/>
          </a:xfrm>
          <a:prstGeom prst="rect">
            <a:avLst/>
          </a:prstGeom>
          <a:noFill/>
          <a:ln>
            <a:noFill/>
          </a:ln>
        </p:spPr>
      </p:pic>
      <p:pic>
        <p:nvPicPr>
          <p:cNvPr id="996" name="Google Shape;996;p105"/>
          <p:cNvPicPr preferRelativeResize="0"/>
          <p:nvPr>
            <p:ph idx="1" type="body"/>
          </p:nvPr>
        </p:nvPicPr>
        <p:blipFill rotWithShape="1">
          <a:blip r:embed="rId4">
            <a:alphaModFix/>
          </a:blip>
          <a:srcRect b="0" l="0" r="0" t="0"/>
          <a:stretch/>
        </p:blipFill>
        <p:spPr>
          <a:xfrm>
            <a:off x="457200" y="2232025"/>
            <a:ext cx="8229600" cy="3262313"/>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0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US"/>
              <a:t>Delta Modulation</a:t>
            </a:r>
            <a:endParaRPr/>
          </a:p>
        </p:txBody>
      </p:sp>
      <p:sp>
        <p:nvSpPr>
          <p:cNvPr id="1002" name="Google Shape;1002;p10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90000"/>
              </a:lnSpc>
              <a:spcBef>
                <a:spcPts val="0"/>
              </a:spcBef>
              <a:spcAft>
                <a:spcPts val="0"/>
              </a:spcAft>
              <a:buClr>
                <a:schemeClr val="dk1"/>
              </a:buClr>
              <a:buSzPct val="100000"/>
              <a:buFont typeface="Arial"/>
              <a:buChar char="•"/>
            </a:pPr>
            <a:r>
              <a:rPr lang="en-US"/>
              <a:t>This scheme sends only the difference between pulses, if the pulse at time t</a:t>
            </a:r>
            <a:r>
              <a:rPr baseline="-25000" lang="en-US"/>
              <a:t>n+1</a:t>
            </a:r>
            <a:r>
              <a:rPr lang="en-US"/>
              <a:t> is higher in amplitude value than the pulse at time t</a:t>
            </a:r>
            <a:r>
              <a:rPr baseline="-25000" lang="en-US"/>
              <a:t>n</a:t>
            </a:r>
            <a:r>
              <a:rPr lang="en-US"/>
              <a:t>, then a single bit, say a “1”, is used to indicate the positive value.</a:t>
            </a:r>
            <a:endParaRPr/>
          </a:p>
          <a:p>
            <a:pPr indent="-342900" lvl="0" marL="342900" rtl="0" algn="l">
              <a:lnSpc>
                <a:spcPct val="90000"/>
              </a:lnSpc>
              <a:spcBef>
                <a:spcPts val="592"/>
              </a:spcBef>
              <a:spcAft>
                <a:spcPts val="0"/>
              </a:spcAft>
              <a:buClr>
                <a:schemeClr val="dk1"/>
              </a:buClr>
              <a:buSzPct val="100000"/>
              <a:buFont typeface="Arial"/>
              <a:buChar char="•"/>
            </a:pPr>
            <a:r>
              <a:rPr lang="en-US"/>
              <a:t>If the pulse is lower in value, resulting in a negative value, a “0” is used.</a:t>
            </a:r>
            <a:endParaRPr/>
          </a:p>
          <a:p>
            <a:pPr indent="-342900" lvl="0" marL="342900" rtl="0" algn="l">
              <a:lnSpc>
                <a:spcPct val="90000"/>
              </a:lnSpc>
              <a:spcBef>
                <a:spcPts val="592"/>
              </a:spcBef>
              <a:spcAft>
                <a:spcPts val="0"/>
              </a:spcAft>
              <a:buClr>
                <a:schemeClr val="dk1"/>
              </a:buClr>
              <a:buSzPct val="100000"/>
              <a:buFont typeface="Arial"/>
              <a:buChar char="•"/>
            </a:pPr>
            <a:r>
              <a:rPr lang="en-US"/>
              <a:t>This scheme works well for small changes in signal values between samples.</a:t>
            </a:r>
            <a:endParaRPr/>
          </a:p>
          <a:p>
            <a:pPr indent="-342900" lvl="0" marL="342900" rtl="0" algn="l">
              <a:lnSpc>
                <a:spcPct val="90000"/>
              </a:lnSpc>
              <a:spcBef>
                <a:spcPts val="592"/>
              </a:spcBef>
              <a:spcAft>
                <a:spcPts val="0"/>
              </a:spcAft>
              <a:buClr>
                <a:schemeClr val="dk1"/>
              </a:buClr>
              <a:buSzPct val="100000"/>
              <a:buFont typeface="Arial"/>
              <a:buChar char="•"/>
            </a:pPr>
            <a:r>
              <a:rPr lang="en-US"/>
              <a:t>If changes in amplitude are large, this will result in large errors.</a:t>
            </a:r>
            <a:endParaRPr/>
          </a:p>
          <a:p>
            <a:pPr indent="-154940" lvl="0" marL="342900" rtl="0" algn="l">
              <a:spcBef>
                <a:spcPts val="592"/>
              </a:spcBef>
              <a:spcAft>
                <a:spcPts val="0"/>
              </a:spcAft>
              <a:buClr>
                <a:schemeClr val="dk1"/>
              </a:buClr>
              <a:buSzPct val="100000"/>
              <a:buFont typeface="Arial"/>
              <a:buNone/>
            </a:pPr>
            <a:r>
              <a:t/>
            </a:r>
            <a:endParaRPr/>
          </a:p>
        </p:txBody>
      </p:sp>
      <p:pic>
        <p:nvPicPr>
          <p:cNvPr descr="download.png" id="1003" name="Google Shape;1003;p106"/>
          <p:cNvPicPr preferRelativeResize="0"/>
          <p:nvPr/>
        </p:nvPicPr>
        <p:blipFill rotWithShape="1">
          <a:blip r:embed="rId3">
            <a:alphaModFix/>
          </a:blip>
          <a:srcRect b="0" l="0" r="0" t="0"/>
          <a:stretch/>
        </p:blipFill>
        <p:spPr>
          <a:xfrm>
            <a:off x="9525" y="65088"/>
            <a:ext cx="1487488" cy="649287"/>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0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b="1" i="1" lang="en-US" sz="4000"/>
              <a:t>The process of delta modulation</a:t>
            </a:r>
            <a:br>
              <a:rPr b="1" i="1" lang="en-US"/>
            </a:br>
            <a:endParaRPr/>
          </a:p>
        </p:txBody>
      </p:sp>
      <p:pic>
        <p:nvPicPr>
          <p:cNvPr descr="download.png" id="1009" name="Google Shape;1009;p107"/>
          <p:cNvPicPr preferRelativeResize="0"/>
          <p:nvPr/>
        </p:nvPicPr>
        <p:blipFill rotWithShape="1">
          <a:blip r:embed="rId3">
            <a:alphaModFix/>
          </a:blip>
          <a:srcRect b="0" l="0" r="0" t="0"/>
          <a:stretch/>
        </p:blipFill>
        <p:spPr>
          <a:xfrm>
            <a:off x="9525" y="65088"/>
            <a:ext cx="1487488" cy="649287"/>
          </a:xfrm>
          <a:prstGeom prst="rect">
            <a:avLst/>
          </a:prstGeom>
          <a:noFill/>
          <a:ln>
            <a:noFill/>
          </a:ln>
        </p:spPr>
      </p:pic>
      <p:pic>
        <p:nvPicPr>
          <p:cNvPr id="1010" name="Google Shape;1010;p107"/>
          <p:cNvPicPr preferRelativeResize="0"/>
          <p:nvPr>
            <p:ph idx="1" type="body"/>
          </p:nvPr>
        </p:nvPicPr>
        <p:blipFill rotWithShape="1">
          <a:blip r:embed="rId4">
            <a:alphaModFix/>
          </a:blip>
          <a:srcRect b="0" l="0" r="0" t="0"/>
          <a:stretch/>
        </p:blipFill>
        <p:spPr>
          <a:xfrm>
            <a:off x="457200" y="2292350"/>
            <a:ext cx="8229600" cy="3141663"/>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b="1" i="1" lang="en-US" sz="3600"/>
              <a:t>Delta modulation components</a:t>
            </a:r>
            <a:br>
              <a:rPr b="1" i="1" lang="en-US"/>
            </a:br>
            <a:endParaRPr/>
          </a:p>
        </p:txBody>
      </p:sp>
      <p:pic>
        <p:nvPicPr>
          <p:cNvPr descr="download.png" id="1016" name="Google Shape;1016;p108"/>
          <p:cNvPicPr preferRelativeResize="0"/>
          <p:nvPr/>
        </p:nvPicPr>
        <p:blipFill rotWithShape="1">
          <a:blip r:embed="rId3">
            <a:alphaModFix/>
          </a:blip>
          <a:srcRect b="0" l="0" r="0" t="0"/>
          <a:stretch/>
        </p:blipFill>
        <p:spPr>
          <a:xfrm>
            <a:off x="9525" y="65088"/>
            <a:ext cx="1487488" cy="649287"/>
          </a:xfrm>
          <a:prstGeom prst="rect">
            <a:avLst/>
          </a:prstGeom>
          <a:noFill/>
          <a:ln>
            <a:noFill/>
          </a:ln>
        </p:spPr>
      </p:pic>
      <p:pic>
        <p:nvPicPr>
          <p:cNvPr id="1017" name="Google Shape;1017;p108"/>
          <p:cNvPicPr preferRelativeResize="0"/>
          <p:nvPr>
            <p:ph idx="1" type="body"/>
          </p:nvPr>
        </p:nvPicPr>
        <p:blipFill rotWithShape="1">
          <a:blip r:embed="rId4">
            <a:alphaModFix/>
          </a:blip>
          <a:srcRect b="0" l="0" r="0" t="0"/>
          <a:stretch/>
        </p:blipFill>
        <p:spPr>
          <a:xfrm>
            <a:off x="457200" y="2620963"/>
            <a:ext cx="8229600" cy="2484437"/>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0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b="1" i="1" lang="en-US" sz="4000"/>
              <a:t>Delta demodulation components</a:t>
            </a:r>
            <a:br>
              <a:rPr b="1" i="1" lang="en-US"/>
            </a:br>
            <a:endParaRPr/>
          </a:p>
        </p:txBody>
      </p:sp>
      <p:pic>
        <p:nvPicPr>
          <p:cNvPr descr="download.png" id="1023" name="Google Shape;1023;p109"/>
          <p:cNvPicPr preferRelativeResize="0"/>
          <p:nvPr/>
        </p:nvPicPr>
        <p:blipFill rotWithShape="1">
          <a:blip r:embed="rId3">
            <a:alphaModFix/>
          </a:blip>
          <a:srcRect b="0" l="0" r="0" t="0"/>
          <a:stretch/>
        </p:blipFill>
        <p:spPr>
          <a:xfrm>
            <a:off x="9525" y="65088"/>
            <a:ext cx="1487488" cy="649287"/>
          </a:xfrm>
          <a:prstGeom prst="rect">
            <a:avLst/>
          </a:prstGeom>
          <a:noFill/>
          <a:ln>
            <a:noFill/>
          </a:ln>
        </p:spPr>
      </p:pic>
      <p:pic>
        <p:nvPicPr>
          <p:cNvPr id="1024" name="Google Shape;1024;p109"/>
          <p:cNvPicPr preferRelativeResize="0"/>
          <p:nvPr>
            <p:ph idx="1" type="body"/>
          </p:nvPr>
        </p:nvPicPr>
        <p:blipFill rotWithShape="1">
          <a:blip r:embed="rId4">
            <a:alphaModFix/>
          </a:blip>
          <a:srcRect b="0" l="0" r="0" t="0"/>
          <a:stretch/>
        </p:blipFill>
        <p:spPr>
          <a:xfrm>
            <a:off x="457200" y="2513013"/>
            <a:ext cx="8229600" cy="270033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1"/>
          <p:cNvSpPr txBox="1"/>
          <p:nvPr>
            <p:ph idx="12" type="sldNum"/>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4.</a:t>
            </a:r>
            <a:fld id="{00000000-1234-1234-1234-123412341234}" type="slidenum">
              <a:rPr lang="en-US"/>
              <a:t>‹#›</a:t>
            </a:fld>
            <a:endParaRPr/>
          </a:p>
        </p:txBody>
      </p:sp>
      <p:cxnSp>
        <p:nvCxnSpPr>
          <p:cNvPr id="179" name="Google Shape;179;p11"/>
          <p:cNvCxnSpPr/>
          <p:nvPr/>
        </p:nvCxnSpPr>
        <p:spPr>
          <a:xfrm>
            <a:off x="457200" y="26670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180" name="Google Shape;180;p11"/>
          <p:cNvCxnSpPr/>
          <p:nvPr/>
        </p:nvCxnSpPr>
        <p:spPr>
          <a:xfrm>
            <a:off x="458788" y="4419600"/>
            <a:ext cx="8153400" cy="0"/>
          </a:xfrm>
          <a:prstGeom prst="straightConnector1">
            <a:avLst/>
          </a:prstGeom>
          <a:noFill/>
          <a:ln cap="flat" cmpd="sng" w="76200">
            <a:solidFill>
              <a:srgbClr val="009900"/>
            </a:solidFill>
            <a:prstDash val="solid"/>
            <a:round/>
            <a:headEnd len="med" w="med" type="none"/>
            <a:tailEnd len="med" w="med" type="none"/>
          </a:ln>
        </p:spPr>
      </p:cxnSp>
      <p:sp>
        <p:nvSpPr>
          <p:cNvPr id="181" name="Google Shape;181;p11"/>
          <p:cNvSpPr/>
          <p:nvPr/>
        </p:nvSpPr>
        <p:spPr>
          <a:xfrm>
            <a:off x="495300" y="2759075"/>
            <a:ext cx="8077200" cy="1554163"/>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chemeClr val="dk1"/>
                </a:solidFill>
                <a:latin typeface="Arial"/>
                <a:ea typeface="Arial"/>
                <a:cs typeface="Arial"/>
                <a:sym typeface="Arial"/>
              </a:rPr>
              <a:t>Although the actual bandwidth of a digital signal is infinite, the effective bandwidth is finite.</a:t>
            </a:r>
            <a:endParaRPr/>
          </a:p>
        </p:txBody>
      </p:sp>
      <p:grpSp>
        <p:nvGrpSpPr>
          <p:cNvPr id="182" name="Google Shape;182;p11"/>
          <p:cNvGrpSpPr/>
          <p:nvPr/>
        </p:nvGrpSpPr>
        <p:grpSpPr>
          <a:xfrm>
            <a:off x="457200" y="1981200"/>
            <a:ext cx="1143000" cy="566738"/>
            <a:chOff x="1200" y="1248"/>
            <a:chExt cx="720" cy="357"/>
          </a:xfrm>
        </p:grpSpPr>
        <p:pic>
          <p:nvPicPr>
            <p:cNvPr id="183" name="Google Shape;183;p11"/>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84" name="Google Shape;184;p11"/>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u="none" cap="none" strike="noStrike">
                  <a:solidFill>
                    <a:schemeClr val="hlink"/>
                  </a:solidFill>
                  <a:latin typeface="Arial"/>
                  <a:ea typeface="Arial"/>
                  <a:cs typeface="Arial"/>
                  <a:sym typeface="Arial"/>
                </a:rPr>
                <a:t>Note</a:t>
              </a:r>
              <a:endParaRPr b="0" i="0" sz="1800" u="none" cap="none" strike="noStrike">
                <a:solidFill>
                  <a:schemeClr val="dk1"/>
                </a:solidFill>
                <a:latin typeface="Arial"/>
                <a:ea typeface="Arial"/>
                <a:cs typeface="Arial"/>
                <a:sym typeface="Arial"/>
              </a:endParaRPr>
            </a:p>
          </p:txBody>
        </p:sp>
      </p:grpSp>
      <p:pic>
        <p:nvPicPr>
          <p:cNvPr descr="download.png" id="185" name="Google Shape;185;p11"/>
          <p:cNvPicPr preferRelativeResize="0"/>
          <p:nvPr/>
        </p:nvPicPr>
        <p:blipFill rotWithShape="1">
          <a:blip r:embed="rId4">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US"/>
              <a:t>Delta PCM (DPCM)</a:t>
            </a:r>
            <a:endParaRPr/>
          </a:p>
        </p:txBody>
      </p:sp>
      <p:sp>
        <p:nvSpPr>
          <p:cNvPr id="1030" name="Google Shape;1030;p1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Instead of using one bit to indicate positive and negative differences, we can use more bits -&gt; quantization of the difference.</a:t>
            </a:r>
            <a:endParaRPr/>
          </a:p>
          <a:p>
            <a:pPr indent="-342900" lvl="0" marL="342900" rtl="0" algn="l">
              <a:spcBef>
                <a:spcPts val="640"/>
              </a:spcBef>
              <a:spcAft>
                <a:spcPts val="0"/>
              </a:spcAft>
              <a:buClr>
                <a:schemeClr val="dk1"/>
              </a:buClr>
              <a:buSzPts val="3200"/>
              <a:buChar char="•"/>
            </a:pPr>
            <a:r>
              <a:rPr lang="en-US"/>
              <a:t>Each bit code is used to represent the value of the difference.</a:t>
            </a:r>
            <a:endParaRPr/>
          </a:p>
          <a:p>
            <a:pPr indent="-342900" lvl="0" marL="342900" rtl="0" algn="l">
              <a:spcBef>
                <a:spcPts val="640"/>
              </a:spcBef>
              <a:spcAft>
                <a:spcPts val="0"/>
              </a:spcAft>
              <a:buClr>
                <a:schemeClr val="dk1"/>
              </a:buClr>
              <a:buSzPts val="3200"/>
              <a:buChar char="•"/>
            </a:pPr>
            <a:r>
              <a:rPr lang="en-US"/>
              <a:t>The more bits the more levels -&gt; the higher the accuracy.</a:t>
            </a:r>
            <a:endParaRPr/>
          </a:p>
          <a:p>
            <a:pPr indent="-139700" lvl="0" marL="342900" rtl="0" algn="l">
              <a:spcBef>
                <a:spcPts val="640"/>
              </a:spcBef>
              <a:spcAft>
                <a:spcPts val="0"/>
              </a:spcAft>
              <a:buClr>
                <a:schemeClr val="dk1"/>
              </a:buClr>
              <a:buSzPts val="3200"/>
              <a:buNone/>
            </a:pPr>
            <a:r>
              <a:t/>
            </a:r>
            <a:endParaRPr/>
          </a:p>
        </p:txBody>
      </p:sp>
      <p:pic>
        <p:nvPicPr>
          <p:cNvPr descr="download.png" id="1031" name="Google Shape;1031;p110"/>
          <p:cNvPicPr preferRelativeResize="0"/>
          <p:nvPr/>
        </p:nvPicPr>
        <p:blipFill rotWithShape="1">
          <a:blip r:embed="rId3">
            <a:alphaModFix/>
          </a:blip>
          <a:srcRect b="0" l="0" r="0" t="0"/>
          <a:stretch/>
        </p:blipFill>
        <p:spPr>
          <a:xfrm>
            <a:off x="9525" y="65088"/>
            <a:ext cx="1487488" cy="649287"/>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37" name="Google Shape;1037;p111"/>
          <p:cNvSpPr txBox="1"/>
          <p:nvPr>
            <p:ph idx="1" type="subTitle"/>
          </p:nvPr>
        </p:nvSpPr>
        <p:spPr>
          <a:xfrm>
            <a:off x="533400" y="2819400"/>
            <a:ext cx="8229600" cy="2514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888888"/>
              </a:buClr>
              <a:buSzPts val="1800"/>
              <a:buNone/>
            </a:pPr>
            <a:r>
              <a:t/>
            </a:r>
            <a:endParaRPr b="1" sz="1800">
              <a:solidFill>
                <a:srgbClr val="8A1287"/>
              </a:solidFill>
            </a:endParaRPr>
          </a:p>
          <a:p>
            <a:pPr indent="0" lvl="0" marL="0" rtl="0" algn="ctr">
              <a:spcBef>
                <a:spcPts val="720"/>
              </a:spcBef>
              <a:spcAft>
                <a:spcPts val="0"/>
              </a:spcAft>
              <a:buClr>
                <a:srgbClr val="8A1287"/>
              </a:buClr>
              <a:buSzPts val="3600"/>
              <a:buNone/>
            </a:pPr>
            <a:r>
              <a:rPr b="1" lang="en-US" sz="3600">
                <a:solidFill>
                  <a:srgbClr val="8A1287"/>
                </a:solidFill>
              </a:rPr>
              <a:t>Multiplexing : Sharing a Medium</a:t>
            </a:r>
            <a:endParaRPr/>
          </a:p>
          <a:p>
            <a:pPr indent="0" lvl="0" marL="0" rtl="0" algn="l">
              <a:spcBef>
                <a:spcPts val="720"/>
              </a:spcBef>
              <a:spcAft>
                <a:spcPts val="0"/>
              </a:spcAft>
              <a:buClr>
                <a:srgbClr val="888888"/>
              </a:buClr>
              <a:buSzPts val="3600"/>
              <a:buNone/>
            </a:pPr>
            <a:r>
              <a:t/>
            </a:r>
            <a:endParaRPr sz="3600">
              <a:solidFill>
                <a:srgbClr val="8A1287"/>
              </a:solidFill>
            </a:endParaRPr>
          </a:p>
        </p:txBody>
      </p:sp>
      <p:pic>
        <p:nvPicPr>
          <p:cNvPr descr="download.png" id="1038" name="Google Shape;1038;p111"/>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44" name="Google Shape;1044;p112"/>
          <p:cNvSpPr/>
          <p:nvPr/>
        </p:nvSpPr>
        <p:spPr>
          <a:xfrm>
            <a:off x="457200" y="1524000"/>
            <a:ext cx="8305800" cy="2865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1100"/>
              </a:spcBef>
              <a:spcAft>
                <a:spcPts val="0"/>
              </a:spcAft>
              <a:buClr>
                <a:schemeClr val="dk1"/>
              </a:buClr>
              <a:buSzPts val="220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045" name="Google Shape;1045;p112"/>
          <p:cNvSpPr txBox="1"/>
          <p:nvPr/>
        </p:nvSpPr>
        <p:spPr>
          <a:xfrm>
            <a:off x="685800" y="609600"/>
            <a:ext cx="7772400" cy="61864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3600" u="none" cap="none" strike="noStrike">
                <a:solidFill>
                  <a:schemeClr val="dk1"/>
                </a:solidFill>
                <a:latin typeface="Calibri"/>
                <a:ea typeface="Calibri"/>
                <a:cs typeface="Calibri"/>
                <a:sym typeface="Calibri"/>
              </a:rPr>
              <a:t>Introduction</a:t>
            </a:r>
            <a:endParaRPr b="0" i="0" sz="1800" u="none" cap="none" strike="noStrike">
              <a:solidFill>
                <a:schemeClr val="dk1"/>
              </a:solidFill>
              <a:latin typeface="Calibri"/>
              <a:ea typeface="Calibri"/>
              <a:cs typeface="Calibri"/>
              <a:sym typeface="Calibri"/>
            </a:endParaRPr>
          </a:p>
          <a:p>
            <a:pPr indent="0" lvl="0" marL="0" marR="0" rtl="0" algn="just">
              <a:spcBef>
                <a:spcPts val="1200"/>
              </a:spcBef>
              <a:spcAft>
                <a:spcPts val="0"/>
              </a:spcAft>
              <a:buNone/>
            </a:pPr>
            <a:r>
              <a:rPr b="0" i="0" lang="en-US" sz="2400" u="none" cap="none" strike="noStrike">
                <a:solidFill>
                  <a:schemeClr val="dk1"/>
                </a:solidFill>
                <a:latin typeface="Calibri"/>
                <a:ea typeface="Calibri"/>
                <a:cs typeface="Calibri"/>
                <a:sym typeface="Calibri"/>
              </a:rPr>
              <a:t>Under the simplest conditions, a medium can carry only one signal at any moment in time.</a:t>
            </a:r>
            <a:endParaRPr/>
          </a:p>
          <a:p>
            <a:pPr indent="0" lvl="0" marL="0" marR="0" rtl="0" algn="just">
              <a:spcBef>
                <a:spcPts val="1200"/>
              </a:spcBef>
              <a:spcAft>
                <a:spcPts val="0"/>
              </a:spcAft>
              <a:buNone/>
            </a:pPr>
            <a:r>
              <a:rPr b="0" i="0" lang="en-US" sz="2400" u="none" cap="none" strike="noStrike">
                <a:solidFill>
                  <a:schemeClr val="dk1"/>
                </a:solidFill>
                <a:latin typeface="Calibri"/>
                <a:ea typeface="Calibri"/>
                <a:cs typeface="Calibri"/>
                <a:sym typeface="Calibri"/>
              </a:rPr>
              <a:t>For multiple signals to share one medium, the medium must somehow be divided, giving each signal a portion of the total bandwidth.</a:t>
            </a:r>
            <a:endParaRPr/>
          </a:p>
          <a:p>
            <a:pPr indent="0" lvl="0" marL="0" marR="0" rtl="0" algn="just">
              <a:spcBef>
                <a:spcPts val="1200"/>
              </a:spcBef>
              <a:spcAft>
                <a:spcPts val="0"/>
              </a:spcAft>
              <a:buNone/>
            </a:pPr>
            <a:r>
              <a:rPr b="0" i="0" lang="en-US" sz="2400" u="none" cap="none" strike="noStrike">
                <a:solidFill>
                  <a:schemeClr val="dk1"/>
                </a:solidFill>
                <a:latin typeface="Calibri"/>
                <a:ea typeface="Calibri"/>
                <a:cs typeface="Calibri"/>
                <a:sym typeface="Calibri"/>
              </a:rPr>
              <a:t>The current techniques that can accomplish this include </a:t>
            </a:r>
            <a:endParaRPr/>
          </a:p>
          <a:p>
            <a:pPr indent="-152400" lvl="1" marL="457200" marR="0" rtl="0" algn="just">
              <a:spcBef>
                <a:spcPts val="120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frequency division multiplexing (FDM) </a:t>
            </a:r>
            <a:endParaRPr/>
          </a:p>
          <a:p>
            <a:pPr indent="-152400" lvl="1" marL="457200" marR="0" rtl="0" algn="just">
              <a:spcBef>
                <a:spcPts val="120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time division multiplexing (TDM)</a:t>
            </a:r>
            <a:endParaRPr/>
          </a:p>
          <a:p>
            <a:pPr indent="-152400" lvl="2" marL="914400" marR="0" rtl="0" algn="just">
              <a:spcBef>
                <a:spcPts val="120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Synchronous vs statistical</a:t>
            </a:r>
            <a:endParaRPr/>
          </a:p>
          <a:p>
            <a:pPr indent="-152400" lvl="1" marL="457200" marR="0" rtl="0" algn="just">
              <a:spcBef>
                <a:spcPts val="120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wavelength division multiplexing (WDM)</a:t>
            </a:r>
            <a:endParaRPr/>
          </a:p>
          <a:p>
            <a:pPr indent="-152400" lvl="1" marL="457200" marR="0" rtl="0" algn="just">
              <a:spcBef>
                <a:spcPts val="120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code division multiplexing (CDM)</a:t>
            </a:r>
            <a:endParaRPr/>
          </a:p>
        </p:txBody>
      </p:sp>
      <p:pic>
        <p:nvPicPr>
          <p:cNvPr descr="download.png" id="1046" name="Google Shape;1046;p112"/>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52" name="Google Shape;1052;p113"/>
          <p:cNvSpPr txBox="1"/>
          <p:nvPr>
            <p:ph type="title"/>
          </p:nvPr>
        </p:nvSpPr>
        <p:spPr>
          <a:xfrm>
            <a:off x="685800" y="609600"/>
            <a:ext cx="7772400" cy="8382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0"/>
              </a:spcBef>
              <a:spcAft>
                <a:spcPts val="0"/>
              </a:spcAft>
              <a:buNone/>
            </a:pPr>
            <a:r>
              <a:rPr lang="en-US" sz="4000"/>
              <a:t>Multiplexing</a:t>
            </a:r>
            <a:endParaRPr/>
          </a:p>
        </p:txBody>
      </p:sp>
      <p:sp>
        <p:nvSpPr>
          <p:cNvPr id="1053" name="Google Shape;1053;p113"/>
          <p:cNvSpPr txBox="1"/>
          <p:nvPr>
            <p:ph idx="1" type="body"/>
          </p:nvPr>
        </p:nvSpPr>
        <p:spPr>
          <a:xfrm>
            <a:off x="838200" y="1828800"/>
            <a:ext cx="7772400" cy="1828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Calibri"/>
              <a:buNone/>
            </a:pPr>
            <a:r>
              <a:rPr lang="en-US"/>
              <a:t>Multiplexor (MUX)</a:t>
            </a:r>
            <a:endParaRPr/>
          </a:p>
          <a:p>
            <a:pPr indent="-342900" lvl="0" marL="342900" rtl="0" algn="l">
              <a:spcBef>
                <a:spcPts val="640"/>
              </a:spcBef>
              <a:spcAft>
                <a:spcPts val="0"/>
              </a:spcAft>
              <a:buClr>
                <a:schemeClr val="dk1"/>
              </a:buClr>
              <a:buSzPts val="3200"/>
              <a:buFont typeface="Calibri"/>
              <a:buNone/>
            </a:pPr>
            <a:r>
              <a:rPr lang="en-US"/>
              <a:t>Demultiplexor (DEMUX)</a:t>
            </a:r>
            <a:endParaRPr/>
          </a:p>
          <a:p>
            <a:pPr indent="-285750" lvl="1" marL="742950" rtl="0" algn="l">
              <a:spcBef>
                <a:spcPts val="480"/>
              </a:spcBef>
              <a:spcAft>
                <a:spcPts val="0"/>
              </a:spcAft>
              <a:buClr>
                <a:schemeClr val="dk1"/>
              </a:buClr>
              <a:buSzPts val="2400"/>
              <a:buFont typeface="Calibri"/>
              <a:buNone/>
            </a:pPr>
            <a:r>
              <a:rPr lang="en-US" sz="2400"/>
              <a:t>Sometimes just called a MUX</a:t>
            </a:r>
            <a:endParaRPr/>
          </a:p>
          <a:p>
            <a:pPr indent="-342900" lvl="0" marL="342900" rtl="0" algn="l">
              <a:spcBef>
                <a:spcPts val="640"/>
              </a:spcBef>
              <a:spcAft>
                <a:spcPts val="0"/>
              </a:spcAft>
              <a:buClr>
                <a:schemeClr val="dk1"/>
              </a:buClr>
              <a:buSzPts val="3200"/>
              <a:buFont typeface="Calibri"/>
              <a:buNone/>
            </a:pPr>
            <a:r>
              <a:t/>
            </a:r>
            <a:endParaRPr/>
          </a:p>
        </p:txBody>
      </p:sp>
      <p:pic>
        <p:nvPicPr>
          <p:cNvPr id="1054" name="Google Shape;1054;p113"/>
          <p:cNvPicPr preferRelativeResize="0"/>
          <p:nvPr/>
        </p:nvPicPr>
        <p:blipFill rotWithShape="1">
          <a:blip r:embed="rId3">
            <a:alphaModFix/>
          </a:blip>
          <a:srcRect b="33448" l="0" r="0" t="0"/>
          <a:stretch/>
        </p:blipFill>
        <p:spPr>
          <a:xfrm>
            <a:off x="304800" y="4038600"/>
            <a:ext cx="8686800" cy="2362200"/>
          </a:xfrm>
          <a:prstGeom prst="rect">
            <a:avLst/>
          </a:prstGeom>
          <a:noFill/>
          <a:ln>
            <a:noFill/>
          </a:ln>
        </p:spPr>
      </p:pic>
      <p:pic>
        <p:nvPicPr>
          <p:cNvPr descr="download.png" id="1055" name="Google Shape;1055;p113"/>
          <p:cNvPicPr preferRelativeResize="0"/>
          <p:nvPr/>
        </p:nvPicPr>
        <p:blipFill rotWithShape="1">
          <a:blip r:embed="rId4">
            <a:alphaModFix/>
          </a:blip>
          <a:srcRect b="0" l="0" r="0" t="0"/>
          <a:stretch/>
        </p:blipFill>
        <p:spPr>
          <a:xfrm>
            <a:off x="6426200" y="-3175"/>
            <a:ext cx="2686050" cy="9144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61" name="Google Shape;1061;p114"/>
          <p:cNvSpPr txBox="1"/>
          <p:nvPr>
            <p:ph type="title"/>
          </p:nvPr>
        </p:nvSpPr>
        <p:spPr>
          <a:xfrm>
            <a:off x="685800" y="609600"/>
            <a:ext cx="7772400" cy="8382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0"/>
              </a:spcBef>
              <a:spcAft>
                <a:spcPts val="0"/>
              </a:spcAft>
              <a:buNone/>
            </a:pPr>
            <a:r>
              <a:rPr lang="en-US" sz="4000"/>
              <a:t>Multiplexing</a:t>
            </a:r>
            <a:endParaRPr/>
          </a:p>
        </p:txBody>
      </p:sp>
      <p:sp>
        <p:nvSpPr>
          <p:cNvPr id="1062" name="Google Shape;1062;p114"/>
          <p:cNvSpPr txBox="1"/>
          <p:nvPr>
            <p:ph idx="1" type="body"/>
          </p:nvPr>
        </p:nvSpPr>
        <p:spPr>
          <a:xfrm>
            <a:off x="838200" y="1600200"/>
            <a:ext cx="7772400" cy="2362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Two or more simultaneous transmissions on a single circuit.</a:t>
            </a:r>
            <a:endParaRPr/>
          </a:p>
          <a:p>
            <a:pPr indent="-285750" lvl="1" marL="742950" rtl="0" algn="l">
              <a:spcBef>
                <a:spcPts val="480"/>
              </a:spcBef>
              <a:spcAft>
                <a:spcPts val="0"/>
              </a:spcAft>
              <a:buClr>
                <a:schemeClr val="dk1"/>
              </a:buClr>
              <a:buSzPts val="2400"/>
              <a:buChar char="–"/>
            </a:pPr>
            <a:r>
              <a:rPr lang="en-US" sz="2400"/>
              <a:t>Transparent to end user.</a:t>
            </a:r>
            <a:endParaRPr/>
          </a:p>
          <a:p>
            <a:pPr indent="-342900" lvl="0" marL="342900" rtl="0" algn="l">
              <a:spcBef>
                <a:spcPts val="640"/>
              </a:spcBef>
              <a:spcAft>
                <a:spcPts val="0"/>
              </a:spcAft>
              <a:buClr>
                <a:srgbClr val="FF0066"/>
              </a:buClr>
              <a:buSzPts val="3200"/>
              <a:buChar char="•"/>
            </a:pPr>
            <a:r>
              <a:rPr i="1" lang="en-US">
                <a:solidFill>
                  <a:srgbClr val="FF0066"/>
                </a:solidFill>
              </a:rPr>
              <a:t>Multiplexing costs less</a:t>
            </a:r>
            <a:r>
              <a:rPr lang="en-US"/>
              <a:t>.</a:t>
            </a:r>
            <a:endParaRPr/>
          </a:p>
          <a:p>
            <a:pPr indent="-342900" lvl="0" marL="342900" rtl="0" algn="l">
              <a:spcBef>
                <a:spcPts val="640"/>
              </a:spcBef>
              <a:spcAft>
                <a:spcPts val="0"/>
              </a:spcAft>
              <a:buClr>
                <a:schemeClr val="dk1"/>
              </a:buClr>
              <a:buSzPts val="3200"/>
              <a:buFont typeface="Calibri"/>
              <a:buNone/>
            </a:pPr>
            <a:r>
              <a:t/>
            </a:r>
            <a:endParaRPr/>
          </a:p>
          <a:p>
            <a:pPr indent="-342900" lvl="0" marL="342900" rtl="0" algn="l">
              <a:spcBef>
                <a:spcPts val="640"/>
              </a:spcBef>
              <a:spcAft>
                <a:spcPts val="0"/>
              </a:spcAft>
              <a:buClr>
                <a:schemeClr val="dk1"/>
              </a:buClr>
              <a:buSzPts val="3200"/>
              <a:buFont typeface="Calibri"/>
              <a:buNone/>
            </a:pPr>
            <a:r>
              <a:t/>
            </a:r>
            <a:endParaRPr/>
          </a:p>
        </p:txBody>
      </p:sp>
      <p:pic>
        <p:nvPicPr>
          <p:cNvPr id="1063" name="Google Shape;1063;p114"/>
          <p:cNvPicPr preferRelativeResize="0"/>
          <p:nvPr/>
        </p:nvPicPr>
        <p:blipFill rotWithShape="1">
          <a:blip r:embed="rId3">
            <a:alphaModFix/>
          </a:blip>
          <a:srcRect b="33448" l="0" r="0" t="0"/>
          <a:stretch/>
        </p:blipFill>
        <p:spPr>
          <a:xfrm>
            <a:off x="304800" y="4038600"/>
            <a:ext cx="8686800" cy="2362200"/>
          </a:xfrm>
          <a:prstGeom prst="rect">
            <a:avLst/>
          </a:prstGeom>
          <a:noFill/>
          <a:ln>
            <a:noFill/>
          </a:ln>
        </p:spPr>
      </p:pic>
      <p:pic>
        <p:nvPicPr>
          <p:cNvPr descr="download.png" id="1064" name="Google Shape;1064;p114"/>
          <p:cNvPicPr preferRelativeResize="0"/>
          <p:nvPr/>
        </p:nvPicPr>
        <p:blipFill rotWithShape="1">
          <a:blip r:embed="rId4">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70" name="Google Shape;1070;p115"/>
          <p:cNvSpPr txBox="1"/>
          <p:nvPr/>
        </p:nvSpPr>
        <p:spPr>
          <a:xfrm>
            <a:off x="0" y="1471613"/>
            <a:ext cx="8991600" cy="504825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2800" u="none" cap="none" strike="noStrike">
                <a:solidFill>
                  <a:schemeClr val="dk1"/>
                </a:solidFill>
                <a:latin typeface="Calibri"/>
                <a:ea typeface="Calibri"/>
                <a:cs typeface="Calibri"/>
                <a:sym typeface="Calibri"/>
              </a:rPr>
              <a:t>Assignment of non-overlapping frequency ranges to each “user” or signal on a medium.  Thus, all signals are transmitted at the same time, each using different frequencies.</a:t>
            </a:r>
            <a:endParaRPr/>
          </a:p>
          <a:p>
            <a:pPr indent="0" lvl="0" marL="0" marR="0" rtl="0" algn="just">
              <a:spcBef>
                <a:spcPts val="1400"/>
              </a:spcBef>
              <a:spcAft>
                <a:spcPts val="0"/>
              </a:spcAft>
              <a:buNone/>
            </a:pPr>
            <a:r>
              <a:rPr b="0" i="0" lang="en-US" sz="2800" u="none" cap="none" strike="noStrike">
                <a:solidFill>
                  <a:schemeClr val="dk1"/>
                </a:solidFill>
                <a:latin typeface="Calibri"/>
                <a:ea typeface="Calibri"/>
                <a:cs typeface="Calibri"/>
                <a:sym typeface="Calibri"/>
              </a:rPr>
              <a:t>A multiplexor accepts inputs and assigns frequencies to each device.  </a:t>
            </a:r>
            <a:endParaRPr/>
          </a:p>
          <a:p>
            <a:pPr indent="0" lvl="0" marL="0" marR="0" rtl="0" algn="just">
              <a:spcBef>
                <a:spcPts val="1400"/>
              </a:spcBef>
              <a:spcAft>
                <a:spcPts val="0"/>
              </a:spcAft>
              <a:buNone/>
            </a:pPr>
            <a:r>
              <a:rPr b="0" i="0" lang="en-US" sz="2800" u="none" cap="none" strike="noStrike">
                <a:solidFill>
                  <a:schemeClr val="dk1"/>
                </a:solidFill>
                <a:latin typeface="Calibri"/>
                <a:ea typeface="Calibri"/>
                <a:cs typeface="Calibri"/>
                <a:sym typeface="Calibri"/>
              </a:rPr>
              <a:t>The multiplexor is attached to a high-speed communications line.</a:t>
            </a:r>
            <a:endParaRPr/>
          </a:p>
          <a:p>
            <a:pPr indent="0" lvl="0" marL="0" marR="0" rtl="0" algn="just">
              <a:spcBef>
                <a:spcPts val="1400"/>
              </a:spcBef>
              <a:spcAft>
                <a:spcPts val="0"/>
              </a:spcAft>
              <a:buNone/>
            </a:pPr>
            <a:r>
              <a:rPr b="0" i="0" lang="en-US" sz="2800" u="none" cap="none" strike="noStrike">
                <a:solidFill>
                  <a:schemeClr val="dk1"/>
                </a:solidFill>
                <a:latin typeface="Calibri"/>
                <a:ea typeface="Calibri"/>
                <a:cs typeface="Calibri"/>
                <a:sym typeface="Calibri"/>
              </a:rPr>
              <a:t>A corresponding multiplexor, or de-multiplexor, is on the end of the high-speed line and separates the multiplexed signals.</a:t>
            </a:r>
            <a:endParaRPr/>
          </a:p>
        </p:txBody>
      </p:sp>
      <p:pic>
        <p:nvPicPr>
          <p:cNvPr descr="download.png" id="1071" name="Google Shape;1071;p115"/>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1072" name="Google Shape;1072;p115"/>
          <p:cNvSpPr txBox="1"/>
          <p:nvPr/>
        </p:nvSpPr>
        <p:spPr>
          <a:xfrm>
            <a:off x="304800" y="685800"/>
            <a:ext cx="5562600"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rgbClr val="7030A0"/>
                </a:solidFill>
                <a:latin typeface="Calibri"/>
                <a:ea typeface="Calibri"/>
                <a:cs typeface="Calibri"/>
                <a:sym typeface="Calibri"/>
              </a:rPr>
              <a:t>Frequency Division Multiplexing</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pic>
        <p:nvPicPr>
          <p:cNvPr id="1077" name="Google Shape;1077;p116"/>
          <p:cNvPicPr preferRelativeResize="0"/>
          <p:nvPr/>
        </p:nvPicPr>
        <p:blipFill rotWithShape="1">
          <a:blip r:embed="rId3">
            <a:alphaModFix/>
          </a:blip>
          <a:srcRect b="0" l="0" r="0" t="0"/>
          <a:stretch/>
        </p:blipFill>
        <p:spPr>
          <a:xfrm>
            <a:off x="361950" y="304801"/>
            <a:ext cx="8420100" cy="5786438"/>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pic>
        <p:nvPicPr>
          <p:cNvPr id="1082" name="Google Shape;1082;p117"/>
          <p:cNvPicPr preferRelativeResize="0"/>
          <p:nvPr/>
        </p:nvPicPr>
        <p:blipFill rotWithShape="1">
          <a:blip r:embed="rId3">
            <a:alphaModFix/>
          </a:blip>
          <a:srcRect b="0" l="0" r="0" t="0"/>
          <a:stretch/>
        </p:blipFill>
        <p:spPr>
          <a:xfrm>
            <a:off x="457200" y="609600"/>
            <a:ext cx="8382000" cy="52006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88" name="Google Shape;1088;p118"/>
          <p:cNvSpPr/>
          <p:nvPr/>
        </p:nvSpPr>
        <p:spPr>
          <a:xfrm>
            <a:off x="381000" y="395288"/>
            <a:ext cx="8494713"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820288"/>
                </a:solidFill>
                <a:latin typeface="Calibri"/>
                <a:ea typeface="Calibri"/>
                <a:cs typeface="Calibri"/>
                <a:sym typeface="Calibri"/>
              </a:rPr>
              <a:t>	   </a:t>
            </a:r>
            <a:r>
              <a:rPr b="0" i="0" lang="en-US" sz="2800" u="none" cap="none" strike="noStrike">
                <a:solidFill>
                  <a:srgbClr val="7030A0"/>
                </a:solidFill>
                <a:latin typeface="Calibri"/>
                <a:ea typeface="Calibri"/>
                <a:cs typeface="Calibri"/>
                <a:sym typeface="Calibri"/>
              </a:rPr>
              <a:t>Frequency Division Multiplexing</a:t>
            </a:r>
            <a:r>
              <a:rPr b="1" i="0" lang="en-US" sz="2000" u="none" cap="none" strike="noStrike">
                <a:solidFill>
                  <a:srgbClr val="820288"/>
                </a:solidFill>
                <a:latin typeface="Calibri"/>
                <a:ea typeface="Calibri"/>
                <a:cs typeface="Calibri"/>
                <a:sym typeface="Calibri"/>
              </a:rPr>
              <a:t>		          </a:t>
            </a:r>
            <a:r>
              <a:rPr b="1" i="0" lang="en-US" sz="2800" u="none" cap="none" strike="noStrike">
                <a:solidFill>
                  <a:srgbClr val="A703AF"/>
                </a:solidFill>
                <a:latin typeface="Calibri"/>
                <a:ea typeface="Calibri"/>
                <a:cs typeface="Calibri"/>
                <a:sym typeface="Calibri"/>
              </a:rPr>
              <a:t>	</a:t>
            </a:r>
            <a:endParaRPr/>
          </a:p>
        </p:txBody>
      </p:sp>
      <p:sp>
        <p:nvSpPr>
          <p:cNvPr id="1089" name="Google Shape;1089;p118"/>
          <p:cNvSpPr/>
          <p:nvPr/>
        </p:nvSpPr>
        <p:spPr>
          <a:xfrm>
            <a:off x="457200" y="1524000"/>
            <a:ext cx="8305800" cy="2865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1100"/>
              </a:spcBef>
              <a:spcAft>
                <a:spcPts val="0"/>
              </a:spcAft>
              <a:buClr>
                <a:schemeClr val="dk1"/>
              </a:buClr>
              <a:buSzPts val="220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090" name="Google Shape;1090;p118"/>
          <p:cNvSpPr txBox="1"/>
          <p:nvPr/>
        </p:nvSpPr>
        <p:spPr>
          <a:xfrm>
            <a:off x="552450" y="1141413"/>
            <a:ext cx="8153400" cy="477043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3200" u="none" cap="none" strike="noStrike">
                <a:solidFill>
                  <a:schemeClr val="dk1"/>
                </a:solidFill>
                <a:latin typeface="Calibri"/>
                <a:ea typeface="Calibri"/>
                <a:cs typeface="Calibri"/>
                <a:sym typeface="Calibri"/>
              </a:rPr>
              <a:t>Analog signaling is used to transmits the signals.</a:t>
            </a:r>
            <a:endParaRPr/>
          </a:p>
          <a:p>
            <a:pPr indent="0" lvl="0" marL="0" marR="0" rtl="0" algn="just">
              <a:spcBef>
                <a:spcPts val="1600"/>
              </a:spcBef>
              <a:spcAft>
                <a:spcPts val="0"/>
              </a:spcAft>
              <a:buNone/>
            </a:pPr>
            <a:r>
              <a:rPr b="0" i="0" lang="en-US" sz="3200" u="none" cap="none" strike="noStrike">
                <a:solidFill>
                  <a:schemeClr val="dk1"/>
                </a:solidFill>
                <a:latin typeface="Calibri"/>
                <a:ea typeface="Calibri"/>
                <a:cs typeface="Calibri"/>
                <a:sym typeface="Calibri"/>
              </a:rPr>
              <a:t>Broadcast radio and television, cable television, and the AMPS cellular phone systems use frequency division multiplexing.</a:t>
            </a:r>
            <a:endParaRPr/>
          </a:p>
          <a:p>
            <a:pPr indent="0" lvl="0" marL="0" marR="0" rtl="0" algn="just">
              <a:spcBef>
                <a:spcPts val="1600"/>
              </a:spcBef>
              <a:spcAft>
                <a:spcPts val="0"/>
              </a:spcAft>
              <a:buNone/>
            </a:pPr>
            <a:r>
              <a:rPr b="0" i="0" lang="en-US" sz="3200" u="none" cap="none" strike="noStrike">
                <a:solidFill>
                  <a:schemeClr val="dk1"/>
                </a:solidFill>
                <a:latin typeface="Calibri"/>
                <a:ea typeface="Calibri"/>
                <a:cs typeface="Calibri"/>
                <a:sym typeface="Calibri"/>
              </a:rPr>
              <a:t>This technique is the oldest multiplexing technique.</a:t>
            </a:r>
            <a:endParaRPr/>
          </a:p>
          <a:p>
            <a:pPr indent="0" lvl="0" marL="0" marR="0" rtl="0" algn="just">
              <a:spcBef>
                <a:spcPts val="1600"/>
              </a:spcBef>
              <a:spcAft>
                <a:spcPts val="0"/>
              </a:spcAft>
              <a:buNone/>
            </a:pPr>
            <a:r>
              <a:rPr b="0" i="0" lang="en-US" sz="3200" u="none" cap="none" strike="noStrike">
                <a:solidFill>
                  <a:schemeClr val="dk1"/>
                </a:solidFill>
                <a:latin typeface="Calibri"/>
                <a:ea typeface="Calibri"/>
                <a:cs typeface="Calibri"/>
                <a:sym typeface="Calibri"/>
              </a:rPr>
              <a:t>Since it involves analog signaling, it is more susceptible to noise.</a:t>
            </a:r>
            <a:endParaRPr/>
          </a:p>
        </p:txBody>
      </p:sp>
      <p:pic>
        <p:nvPicPr>
          <p:cNvPr descr="download.png" id="1091" name="Google Shape;1091;p118"/>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19"/>
          <p:cNvSpPr txBox="1"/>
          <p:nvPr>
            <p:ph idx="12" type="sldNum"/>
          </p:nvPr>
        </p:nvSpPr>
        <p:spPr>
          <a:xfrm>
            <a:off x="6553200" y="6248400"/>
            <a:ext cx="1905000" cy="457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Tbl05-01" id="1097" name="Google Shape;1097;p119"/>
          <p:cNvPicPr preferRelativeResize="0"/>
          <p:nvPr>
            <p:ph idx="1" type="body"/>
          </p:nvPr>
        </p:nvPicPr>
        <p:blipFill rotWithShape="1">
          <a:blip r:embed="rId3">
            <a:alphaModFix/>
          </a:blip>
          <a:srcRect b="0" l="15675" r="15752" t="2325"/>
          <a:stretch/>
        </p:blipFill>
        <p:spPr>
          <a:xfrm>
            <a:off x="457200" y="304800"/>
            <a:ext cx="6000750" cy="6400800"/>
          </a:xfrm>
          <a:prstGeom prst="rect">
            <a:avLst/>
          </a:prstGeom>
          <a:noFill/>
          <a:ln>
            <a:noFill/>
          </a:ln>
        </p:spPr>
      </p:pic>
      <p:pic>
        <p:nvPicPr>
          <p:cNvPr descr="download.png" id="1098" name="Google Shape;1098;p119"/>
          <p:cNvPicPr preferRelativeResize="0"/>
          <p:nvPr/>
        </p:nvPicPr>
        <p:blipFill rotWithShape="1">
          <a:blip r:embed="rId4">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2"/>
          <p:cNvSpPr txBox="1"/>
          <p:nvPr>
            <p:ph idx="12" type="sldNum"/>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4.</a:t>
            </a:r>
            <a:fld id="{00000000-1234-1234-1234-123412341234}" type="slidenum">
              <a:rPr lang="en-US"/>
              <a:t>‹#›</a:t>
            </a:fld>
            <a:endParaRPr/>
          </a:p>
        </p:txBody>
      </p:sp>
      <p:sp>
        <p:nvSpPr>
          <p:cNvPr id="192" name="Google Shape;192;p12"/>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193" name="Google Shape;193;p12"/>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194" name="Google Shape;194;p12"/>
          <p:cNvSpPr/>
          <p:nvPr/>
        </p:nvSpPr>
        <p:spPr>
          <a:xfrm>
            <a:off x="228600" y="1066800"/>
            <a:ext cx="8686800" cy="137318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2800" u="none" cap="none" strike="noStrike">
                <a:solidFill>
                  <a:schemeClr val="dk1"/>
                </a:solidFill>
                <a:latin typeface="Arial"/>
                <a:ea typeface="Arial"/>
                <a:cs typeface="Arial"/>
                <a:sym typeface="Arial"/>
              </a:rPr>
              <a:t>The maximum data rate of a channel (see Chapter 3) is Nmax = 2 × B × log</a:t>
            </a:r>
            <a:r>
              <a:rPr b="1" baseline="-25000" i="1" lang="en-US" sz="2800" u="none" cap="none" strike="noStrike">
                <a:solidFill>
                  <a:schemeClr val="dk1"/>
                </a:solidFill>
                <a:latin typeface="Arial"/>
                <a:ea typeface="Arial"/>
                <a:cs typeface="Arial"/>
                <a:sym typeface="Arial"/>
              </a:rPr>
              <a:t>2</a:t>
            </a:r>
            <a:r>
              <a:rPr b="1" i="1" lang="en-US" sz="2800" u="none" cap="none" strike="noStrike">
                <a:solidFill>
                  <a:schemeClr val="dk1"/>
                </a:solidFill>
                <a:latin typeface="Arial"/>
                <a:ea typeface="Arial"/>
                <a:cs typeface="Arial"/>
                <a:sym typeface="Arial"/>
              </a:rPr>
              <a:t> L (defined by the Nyquist formula). Does this agree with the previous formula for N</a:t>
            </a:r>
            <a:r>
              <a:rPr b="1" baseline="-25000" i="1" lang="en-US" sz="2800" u="none" cap="none" strike="noStrike">
                <a:solidFill>
                  <a:schemeClr val="dk1"/>
                </a:solidFill>
                <a:latin typeface="Arial"/>
                <a:ea typeface="Arial"/>
                <a:cs typeface="Arial"/>
                <a:sym typeface="Arial"/>
              </a:rPr>
              <a:t>max</a:t>
            </a:r>
            <a:r>
              <a:rPr b="1" i="1" lang="en-US" sz="2800" u="none" cap="none" strike="noStrike">
                <a:solidFill>
                  <a:schemeClr val="dk1"/>
                </a:solidFill>
                <a:latin typeface="Arial"/>
                <a:ea typeface="Arial"/>
                <a:cs typeface="Arial"/>
                <a:sym typeface="Arial"/>
              </a:rPr>
              <a:t>?</a:t>
            </a:r>
            <a:endParaRPr/>
          </a:p>
        </p:txBody>
      </p:sp>
      <p:sp>
        <p:nvSpPr>
          <p:cNvPr id="195" name="Google Shape;195;p12"/>
          <p:cNvSpPr/>
          <p:nvPr/>
        </p:nvSpPr>
        <p:spPr>
          <a:xfrm>
            <a:off x="228600" y="2895600"/>
            <a:ext cx="8686800" cy="180022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2800" u="none" cap="none" strike="noStrike">
                <a:solidFill>
                  <a:schemeClr val="dk1"/>
                </a:solidFill>
                <a:latin typeface="Arial"/>
                <a:ea typeface="Arial"/>
                <a:cs typeface="Arial"/>
                <a:sym typeface="Arial"/>
              </a:rPr>
              <a:t>Solution</a:t>
            </a:r>
            <a:endParaRPr/>
          </a:p>
          <a:p>
            <a:pPr indent="0" lvl="0" marL="0" marR="0" rtl="0" algn="just">
              <a:spcBef>
                <a:spcPts val="0"/>
              </a:spcBef>
              <a:spcAft>
                <a:spcPts val="0"/>
              </a:spcAft>
              <a:buNone/>
            </a:pPr>
            <a:r>
              <a:rPr b="1" i="1" lang="en-US" sz="2800" u="none" cap="none" strike="noStrike">
                <a:solidFill>
                  <a:schemeClr val="dk1"/>
                </a:solidFill>
                <a:latin typeface="Times"/>
                <a:ea typeface="Times"/>
                <a:cs typeface="Times"/>
                <a:sym typeface="Times"/>
              </a:rPr>
              <a:t>A signal with L levels actually can carry log</a:t>
            </a:r>
            <a:r>
              <a:rPr b="1" baseline="-25000" i="1" lang="en-US" sz="2800" u="none" cap="none" strike="noStrike">
                <a:solidFill>
                  <a:schemeClr val="dk1"/>
                </a:solidFill>
                <a:latin typeface="Times"/>
                <a:ea typeface="Times"/>
                <a:cs typeface="Times"/>
                <a:sym typeface="Times"/>
              </a:rPr>
              <a:t>2</a:t>
            </a:r>
            <a:r>
              <a:rPr b="1" i="1" lang="en-US" sz="2800" u="none" cap="none" strike="noStrike">
                <a:solidFill>
                  <a:schemeClr val="dk1"/>
                </a:solidFill>
                <a:latin typeface="Times"/>
                <a:ea typeface="Times"/>
                <a:cs typeface="Times"/>
                <a:sym typeface="Times"/>
              </a:rPr>
              <a:t>L bits per level. If each level corresponds to one signal element and we assume the average case (c = 1/2), then we have</a:t>
            </a:r>
            <a:endParaRPr/>
          </a:p>
        </p:txBody>
      </p:sp>
      <p:pic>
        <p:nvPicPr>
          <p:cNvPr id="196" name="Google Shape;196;p12"/>
          <p:cNvPicPr preferRelativeResize="0"/>
          <p:nvPr/>
        </p:nvPicPr>
        <p:blipFill rotWithShape="1">
          <a:blip r:embed="rId3">
            <a:alphaModFix/>
          </a:blip>
          <a:srcRect b="0" l="0" r="0" t="0"/>
          <a:stretch/>
        </p:blipFill>
        <p:spPr>
          <a:xfrm>
            <a:off x="2241550" y="5202238"/>
            <a:ext cx="4387850" cy="665162"/>
          </a:xfrm>
          <a:prstGeom prst="rect">
            <a:avLst/>
          </a:prstGeom>
          <a:noFill/>
          <a:ln cap="flat" cmpd="thickThin" w="57150">
            <a:solidFill>
              <a:schemeClr val="folHlink"/>
            </a:solidFill>
            <a:prstDash val="solid"/>
            <a:miter lim="800000"/>
            <a:headEnd len="sm" w="sm" type="none"/>
            <a:tailEnd len="sm" w="sm" type="none"/>
          </a:ln>
        </p:spPr>
      </p:pic>
      <p:sp>
        <p:nvSpPr>
          <p:cNvPr id="197" name="Google Shape;197;p12"/>
          <p:cNvSpPr txBox="1"/>
          <p:nvPr/>
        </p:nvSpPr>
        <p:spPr>
          <a:xfrm>
            <a:off x="1143000" y="0"/>
            <a:ext cx="1689100"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u="none" cap="none" strike="noStrike">
                <a:solidFill>
                  <a:schemeClr val="dk1"/>
                </a:solidFill>
                <a:latin typeface="Arial"/>
                <a:ea typeface="Arial"/>
                <a:cs typeface="Arial"/>
                <a:sym typeface="Arial"/>
              </a:rPr>
              <a:t>Example</a:t>
            </a:r>
            <a:endParaRPr b="1" i="1" sz="3200" u="none" cap="none" strike="noStrike">
              <a:solidFill>
                <a:schemeClr val="hlink"/>
              </a:solidFill>
              <a:latin typeface="Arial"/>
              <a:ea typeface="Arial"/>
              <a:cs typeface="Arial"/>
              <a:sym typeface="Arial"/>
            </a:endParaRPr>
          </a:p>
        </p:txBody>
      </p:sp>
      <p:pic>
        <p:nvPicPr>
          <p:cNvPr descr="download.png" id="198" name="Google Shape;198;p12"/>
          <p:cNvPicPr preferRelativeResize="0"/>
          <p:nvPr/>
        </p:nvPicPr>
        <p:blipFill rotWithShape="1">
          <a:blip r:embed="rId4">
            <a:alphaModFix/>
          </a:blip>
          <a:srcRect b="0" l="0" r="0" t="0"/>
          <a:stretch/>
        </p:blipFill>
        <p:spPr>
          <a:xfrm>
            <a:off x="5791200" y="228600"/>
            <a:ext cx="933450" cy="531813"/>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pic>
        <p:nvPicPr>
          <p:cNvPr id="1103" name="Google Shape;1103;p120"/>
          <p:cNvPicPr preferRelativeResize="0"/>
          <p:nvPr/>
        </p:nvPicPr>
        <p:blipFill rotWithShape="1">
          <a:blip r:embed="rId3">
            <a:alphaModFix/>
          </a:blip>
          <a:srcRect b="0" l="0" r="0" t="0"/>
          <a:stretch/>
        </p:blipFill>
        <p:spPr>
          <a:xfrm>
            <a:off x="228600" y="457200"/>
            <a:ext cx="8686800" cy="57150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09" name="Google Shape;1109;p121"/>
          <p:cNvSpPr/>
          <p:nvPr/>
        </p:nvSpPr>
        <p:spPr>
          <a:xfrm>
            <a:off x="381000" y="395288"/>
            <a:ext cx="12187238"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820288"/>
                </a:solidFill>
                <a:latin typeface="Calibri"/>
                <a:ea typeface="Calibri"/>
                <a:cs typeface="Calibri"/>
                <a:sym typeface="Calibri"/>
              </a:rPr>
              <a:t>Synchronous Time Division Multiplexing</a:t>
            </a:r>
            <a:r>
              <a:rPr b="1" i="0" lang="en-US" sz="2000" u="none" cap="none" strike="noStrike">
                <a:solidFill>
                  <a:srgbClr val="820288"/>
                </a:solidFill>
                <a:latin typeface="Calibri"/>
                <a:ea typeface="Calibri"/>
                <a:cs typeface="Calibri"/>
                <a:sym typeface="Calibri"/>
              </a:rPr>
              <a:t>						          </a:t>
            </a:r>
            <a:r>
              <a:rPr b="1" i="0" lang="en-US" sz="2800" u="none" cap="none" strike="noStrike">
                <a:solidFill>
                  <a:srgbClr val="A703AF"/>
                </a:solidFill>
                <a:latin typeface="Calibri"/>
                <a:ea typeface="Calibri"/>
                <a:cs typeface="Calibri"/>
                <a:sym typeface="Calibri"/>
              </a:rPr>
              <a:t>	</a:t>
            </a:r>
            <a:endParaRPr/>
          </a:p>
        </p:txBody>
      </p:sp>
      <p:sp>
        <p:nvSpPr>
          <p:cNvPr id="1110" name="Google Shape;1110;p121"/>
          <p:cNvSpPr/>
          <p:nvPr/>
        </p:nvSpPr>
        <p:spPr>
          <a:xfrm>
            <a:off x="457200" y="1524000"/>
            <a:ext cx="8305800" cy="2865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1100"/>
              </a:spcBef>
              <a:spcAft>
                <a:spcPts val="0"/>
              </a:spcAft>
              <a:buClr>
                <a:schemeClr val="dk1"/>
              </a:buClr>
              <a:buSzPts val="220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111" name="Google Shape;1111;p121"/>
          <p:cNvSpPr txBox="1"/>
          <p:nvPr/>
        </p:nvSpPr>
        <p:spPr>
          <a:xfrm>
            <a:off x="762000" y="1905000"/>
            <a:ext cx="7772400" cy="403225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3200" u="none" cap="none" strike="noStrike">
                <a:solidFill>
                  <a:schemeClr val="dk1"/>
                </a:solidFill>
                <a:latin typeface="Calibri"/>
                <a:ea typeface="Calibri"/>
                <a:cs typeface="Calibri"/>
                <a:sym typeface="Calibri"/>
              </a:rPr>
              <a:t>The original time division multiplexing.</a:t>
            </a:r>
            <a:endParaRPr/>
          </a:p>
          <a:p>
            <a:pPr indent="0" lvl="0" marL="0" marR="0" rtl="0" algn="just">
              <a:spcBef>
                <a:spcPts val="1600"/>
              </a:spcBef>
              <a:spcAft>
                <a:spcPts val="0"/>
              </a:spcAft>
              <a:buNone/>
            </a:pPr>
            <a:r>
              <a:rPr b="0" i="0" lang="en-US" sz="3200" u="none" cap="none" strike="noStrike">
                <a:solidFill>
                  <a:schemeClr val="dk1"/>
                </a:solidFill>
                <a:latin typeface="Calibri"/>
                <a:ea typeface="Calibri"/>
                <a:cs typeface="Calibri"/>
                <a:sym typeface="Calibri"/>
              </a:rPr>
              <a:t>The multiplexor accepts input from attached devices in a round-robin fashion and transmit the data in a never ending pattern.</a:t>
            </a:r>
            <a:endParaRPr/>
          </a:p>
          <a:p>
            <a:pPr indent="0" lvl="0" marL="0" marR="0" rtl="0" algn="just">
              <a:spcBef>
                <a:spcPts val="1600"/>
              </a:spcBef>
              <a:spcAft>
                <a:spcPts val="0"/>
              </a:spcAft>
              <a:buNone/>
            </a:pPr>
            <a:r>
              <a:rPr b="0" i="0" lang="en-US" sz="3200" u="none" cap="none" strike="noStrike">
                <a:solidFill>
                  <a:schemeClr val="dk1"/>
                </a:solidFill>
                <a:latin typeface="Calibri"/>
                <a:ea typeface="Calibri"/>
                <a:cs typeface="Calibri"/>
                <a:sym typeface="Calibri"/>
              </a:rPr>
              <a:t>T-1 and ISDN telephone lines are common examples of synchronous time division multiplexing.</a:t>
            </a:r>
            <a:endParaRPr/>
          </a:p>
        </p:txBody>
      </p:sp>
      <p:pic>
        <p:nvPicPr>
          <p:cNvPr descr="download.png" id="1112" name="Google Shape;1112;p121"/>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18" name="Google Shape;1118;p122"/>
          <p:cNvSpPr/>
          <p:nvPr/>
        </p:nvSpPr>
        <p:spPr>
          <a:xfrm>
            <a:off x="381000" y="395288"/>
            <a:ext cx="6648450" cy="9540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820288"/>
                </a:solidFill>
                <a:latin typeface="Calibri"/>
                <a:ea typeface="Calibri"/>
                <a:cs typeface="Calibri"/>
                <a:sym typeface="Calibri"/>
              </a:rPr>
              <a:t>Sample Output Stream generated by a </a:t>
            </a:r>
            <a:endParaRPr/>
          </a:p>
          <a:p>
            <a:pPr indent="0" lvl="0" marL="0" marR="0" rtl="0" algn="l">
              <a:spcBef>
                <a:spcPts val="0"/>
              </a:spcBef>
              <a:spcAft>
                <a:spcPts val="0"/>
              </a:spcAft>
              <a:buNone/>
            </a:pPr>
            <a:r>
              <a:rPr b="1" i="0" lang="en-US" sz="2800" u="none" cap="none" strike="noStrike">
                <a:solidFill>
                  <a:srgbClr val="820288"/>
                </a:solidFill>
                <a:latin typeface="Calibri"/>
                <a:ea typeface="Calibri"/>
                <a:cs typeface="Calibri"/>
                <a:sym typeface="Calibri"/>
              </a:rPr>
              <a:t>Synchronous Time Division Multiplexing</a:t>
            </a:r>
            <a:r>
              <a:rPr b="1" i="0" lang="en-US" sz="2800" u="none" cap="none" strike="noStrike">
                <a:solidFill>
                  <a:srgbClr val="A703AF"/>
                </a:solidFill>
                <a:latin typeface="Calibri"/>
                <a:ea typeface="Calibri"/>
                <a:cs typeface="Calibri"/>
                <a:sym typeface="Calibri"/>
              </a:rPr>
              <a:t>	</a:t>
            </a:r>
            <a:endParaRPr/>
          </a:p>
        </p:txBody>
      </p:sp>
      <p:sp>
        <p:nvSpPr>
          <p:cNvPr id="1119" name="Google Shape;1119;p122"/>
          <p:cNvSpPr/>
          <p:nvPr/>
        </p:nvSpPr>
        <p:spPr>
          <a:xfrm>
            <a:off x="457200" y="1524000"/>
            <a:ext cx="8305800" cy="2865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1100"/>
              </a:spcBef>
              <a:spcAft>
                <a:spcPts val="0"/>
              </a:spcAft>
              <a:buClr>
                <a:schemeClr val="dk1"/>
              </a:buClr>
              <a:buSzPts val="220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120" name="Google Shape;1120;p122"/>
          <p:cNvSpPr txBox="1"/>
          <p:nvPr/>
        </p:nvSpPr>
        <p:spPr>
          <a:xfrm>
            <a:off x="762000" y="1905000"/>
            <a:ext cx="7772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FIG5-02" id="1121" name="Google Shape;1121;p122"/>
          <p:cNvPicPr preferRelativeResize="0"/>
          <p:nvPr/>
        </p:nvPicPr>
        <p:blipFill rotWithShape="1">
          <a:blip r:embed="rId3">
            <a:alphaModFix/>
          </a:blip>
          <a:srcRect b="0" l="19688" r="0" t="5634"/>
          <a:stretch/>
        </p:blipFill>
        <p:spPr>
          <a:xfrm>
            <a:off x="609600" y="1752600"/>
            <a:ext cx="7975600" cy="4724400"/>
          </a:xfrm>
          <a:prstGeom prst="rect">
            <a:avLst/>
          </a:prstGeom>
          <a:noFill/>
          <a:ln>
            <a:noFill/>
          </a:ln>
        </p:spPr>
      </p:pic>
      <p:pic>
        <p:nvPicPr>
          <p:cNvPr descr="download.png" id="1122" name="Google Shape;1122;p122"/>
          <p:cNvPicPr preferRelativeResize="0"/>
          <p:nvPr/>
        </p:nvPicPr>
        <p:blipFill rotWithShape="1">
          <a:blip r:embed="rId4">
            <a:alphaModFix/>
          </a:blip>
          <a:srcRect b="0" l="0" r="0" t="0"/>
          <a:stretch/>
        </p:blipFill>
        <p:spPr>
          <a:xfrm>
            <a:off x="6546850" y="-209550"/>
            <a:ext cx="2686050" cy="9144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28" name="Google Shape;1128;p123"/>
          <p:cNvSpPr/>
          <p:nvPr/>
        </p:nvSpPr>
        <p:spPr>
          <a:xfrm>
            <a:off x="381000" y="395288"/>
            <a:ext cx="12187238"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cap="none" strike="noStrike">
                <a:solidFill>
                  <a:srgbClr val="7030A0"/>
                </a:solidFill>
                <a:latin typeface="Calibri"/>
                <a:ea typeface="Calibri"/>
                <a:cs typeface="Calibri"/>
                <a:sym typeface="Calibri"/>
              </a:rPr>
              <a:t>Synchronous Time Division Multiplexing</a:t>
            </a:r>
            <a:r>
              <a:rPr b="1" i="0" lang="en-US" sz="2000" u="none" cap="none" strike="noStrike">
                <a:solidFill>
                  <a:srgbClr val="820288"/>
                </a:solidFill>
                <a:latin typeface="Calibri"/>
                <a:ea typeface="Calibri"/>
                <a:cs typeface="Calibri"/>
                <a:sym typeface="Calibri"/>
              </a:rPr>
              <a:t>						          </a:t>
            </a:r>
            <a:r>
              <a:rPr b="1" i="0" lang="en-US" sz="2800" u="none" cap="none" strike="noStrike">
                <a:solidFill>
                  <a:srgbClr val="A703AF"/>
                </a:solidFill>
                <a:latin typeface="Calibri"/>
                <a:ea typeface="Calibri"/>
                <a:cs typeface="Calibri"/>
                <a:sym typeface="Calibri"/>
              </a:rPr>
              <a:t>	</a:t>
            </a:r>
            <a:endParaRPr/>
          </a:p>
        </p:txBody>
      </p:sp>
      <p:sp>
        <p:nvSpPr>
          <p:cNvPr id="1129" name="Google Shape;1129;p123"/>
          <p:cNvSpPr/>
          <p:nvPr/>
        </p:nvSpPr>
        <p:spPr>
          <a:xfrm>
            <a:off x="457200" y="1524000"/>
            <a:ext cx="8305800" cy="2865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1100"/>
              </a:spcBef>
              <a:spcAft>
                <a:spcPts val="0"/>
              </a:spcAft>
              <a:buClr>
                <a:schemeClr val="dk1"/>
              </a:buClr>
              <a:buSzPts val="220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130" name="Google Shape;1130;p123"/>
          <p:cNvSpPr txBox="1"/>
          <p:nvPr/>
        </p:nvSpPr>
        <p:spPr>
          <a:xfrm>
            <a:off x="488950" y="1376363"/>
            <a:ext cx="8502650" cy="427672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3200" u="none" cap="none" strike="noStrike">
                <a:solidFill>
                  <a:schemeClr val="dk1"/>
                </a:solidFill>
                <a:latin typeface="Calibri"/>
                <a:ea typeface="Calibri"/>
                <a:cs typeface="Calibri"/>
                <a:sym typeface="Calibri"/>
              </a:rPr>
              <a:t>If one device generates data at a faster rate than other devices, then the multiplexor must either sample the incoming data stream from that device more often than it samples the other devices, or buffer the faster incoming stream.</a:t>
            </a:r>
            <a:endParaRPr/>
          </a:p>
          <a:p>
            <a:pPr indent="0" lvl="0" marL="0" marR="0" rtl="0" algn="just">
              <a:spcBef>
                <a:spcPts val="1600"/>
              </a:spcBef>
              <a:spcAft>
                <a:spcPts val="0"/>
              </a:spcAft>
              <a:buNone/>
            </a:pPr>
            <a:r>
              <a:rPr b="0" i="0" lang="en-US" sz="3200" u="none" cap="none" strike="noStrike">
                <a:solidFill>
                  <a:schemeClr val="dk1"/>
                </a:solidFill>
                <a:latin typeface="Calibri"/>
                <a:ea typeface="Calibri"/>
                <a:cs typeface="Calibri"/>
                <a:sym typeface="Calibri"/>
              </a:rPr>
              <a:t>If a device has nothing to transmit, the multiplexor must still insert a piece of data from that device into the multiplexed stream.</a:t>
            </a:r>
            <a:endParaRPr/>
          </a:p>
        </p:txBody>
      </p:sp>
      <p:pic>
        <p:nvPicPr>
          <p:cNvPr descr="download.png" id="1131" name="Google Shape;1131;p123"/>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7" name="Google Shape;1137;p124"/>
          <p:cNvSpPr/>
          <p:nvPr/>
        </p:nvSpPr>
        <p:spPr>
          <a:xfrm>
            <a:off x="381000" y="395288"/>
            <a:ext cx="5724525"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rgbClr val="820288"/>
                </a:solidFill>
                <a:latin typeface="Calibri"/>
                <a:ea typeface="Calibri"/>
                <a:cs typeface="Calibri"/>
                <a:sym typeface="Calibri"/>
              </a:rPr>
              <a:t>		</a:t>
            </a:r>
            <a:r>
              <a:rPr b="1" i="0" lang="en-US" sz="3200" u="none" cap="none" strike="noStrike">
                <a:solidFill>
                  <a:srgbClr val="820288"/>
                </a:solidFill>
                <a:latin typeface="Calibri"/>
                <a:ea typeface="Calibri"/>
                <a:cs typeface="Calibri"/>
                <a:sym typeface="Calibri"/>
              </a:rPr>
              <a:t>Example	</a:t>
            </a:r>
            <a:r>
              <a:rPr b="1" i="0" lang="en-US" sz="2000" u="none" cap="none" strike="noStrike">
                <a:solidFill>
                  <a:srgbClr val="820288"/>
                </a:solidFill>
                <a:latin typeface="Calibri"/>
                <a:ea typeface="Calibri"/>
                <a:cs typeface="Calibri"/>
                <a:sym typeface="Calibri"/>
              </a:rPr>
              <a:t>	          </a:t>
            </a:r>
            <a:r>
              <a:rPr b="1" i="0" lang="en-US" sz="2800" u="none" cap="none" strike="noStrike">
                <a:solidFill>
                  <a:srgbClr val="A703AF"/>
                </a:solidFill>
                <a:latin typeface="Calibri"/>
                <a:ea typeface="Calibri"/>
                <a:cs typeface="Calibri"/>
                <a:sym typeface="Calibri"/>
              </a:rPr>
              <a:t>	</a:t>
            </a:r>
            <a:endParaRPr/>
          </a:p>
        </p:txBody>
      </p:sp>
      <p:sp>
        <p:nvSpPr>
          <p:cNvPr id="1138" name="Google Shape;1138;p124"/>
          <p:cNvSpPr/>
          <p:nvPr/>
        </p:nvSpPr>
        <p:spPr>
          <a:xfrm>
            <a:off x="457200" y="1524000"/>
            <a:ext cx="8305800" cy="2865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1100"/>
              </a:spcBef>
              <a:spcAft>
                <a:spcPts val="0"/>
              </a:spcAft>
              <a:buClr>
                <a:schemeClr val="dk1"/>
              </a:buClr>
              <a:buSzPts val="220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139" name="Google Shape;1139;p124"/>
          <p:cNvSpPr txBox="1"/>
          <p:nvPr/>
        </p:nvSpPr>
        <p:spPr>
          <a:xfrm>
            <a:off x="762000" y="1905000"/>
            <a:ext cx="7772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FIG5-03" id="1140" name="Google Shape;1140;p124"/>
          <p:cNvPicPr preferRelativeResize="0"/>
          <p:nvPr/>
        </p:nvPicPr>
        <p:blipFill rotWithShape="1">
          <a:blip r:embed="rId3">
            <a:alphaModFix/>
          </a:blip>
          <a:srcRect b="-19717" l="-2814" r="2813" t="19717"/>
          <a:stretch/>
        </p:blipFill>
        <p:spPr>
          <a:xfrm>
            <a:off x="228600" y="2514600"/>
            <a:ext cx="8128000" cy="5410200"/>
          </a:xfrm>
          <a:prstGeom prst="rect">
            <a:avLst/>
          </a:prstGeom>
          <a:noFill/>
          <a:ln>
            <a:noFill/>
          </a:ln>
        </p:spPr>
      </p:pic>
      <p:pic>
        <p:nvPicPr>
          <p:cNvPr descr="download.png" id="1141" name="Google Shape;1141;p124"/>
          <p:cNvPicPr preferRelativeResize="0"/>
          <p:nvPr/>
        </p:nvPicPr>
        <p:blipFill rotWithShape="1">
          <a:blip r:embed="rId4">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47" name="Google Shape;1147;p125"/>
          <p:cNvSpPr/>
          <p:nvPr/>
        </p:nvSpPr>
        <p:spPr>
          <a:xfrm>
            <a:off x="381000" y="395288"/>
            <a:ext cx="6648450" cy="9540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820288"/>
                </a:solidFill>
                <a:latin typeface="Calibri"/>
                <a:ea typeface="Calibri"/>
                <a:cs typeface="Calibri"/>
                <a:sym typeface="Calibri"/>
              </a:rPr>
              <a:t>	   </a:t>
            </a:r>
            <a:endParaRPr/>
          </a:p>
          <a:p>
            <a:pPr indent="0" lvl="0" marL="0" marR="0" rtl="0" algn="l">
              <a:spcBef>
                <a:spcPts val="0"/>
              </a:spcBef>
              <a:spcAft>
                <a:spcPts val="0"/>
              </a:spcAft>
              <a:buNone/>
            </a:pPr>
            <a:r>
              <a:rPr b="1" i="0" lang="en-US" sz="2000" u="none" cap="none" strike="noStrike">
                <a:solidFill>
                  <a:srgbClr val="820288"/>
                </a:solidFill>
                <a:latin typeface="Calibri"/>
                <a:ea typeface="Calibri"/>
                <a:cs typeface="Calibri"/>
                <a:sym typeface="Calibri"/>
              </a:rPr>
              <a:t>						          </a:t>
            </a:r>
            <a:r>
              <a:rPr b="1" i="0" lang="en-US" sz="2800" u="none" cap="none" strike="noStrike">
                <a:solidFill>
                  <a:srgbClr val="A703AF"/>
                </a:solidFill>
                <a:latin typeface="Calibri"/>
                <a:ea typeface="Calibri"/>
                <a:cs typeface="Calibri"/>
                <a:sym typeface="Calibri"/>
              </a:rPr>
              <a:t>	</a:t>
            </a:r>
            <a:endParaRPr/>
          </a:p>
        </p:txBody>
      </p:sp>
      <p:sp>
        <p:nvSpPr>
          <p:cNvPr id="1148" name="Google Shape;1148;p125"/>
          <p:cNvSpPr/>
          <p:nvPr/>
        </p:nvSpPr>
        <p:spPr>
          <a:xfrm>
            <a:off x="457200" y="1524000"/>
            <a:ext cx="8305800" cy="2865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1100"/>
              </a:spcBef>
              <a:spcAft>
                <a:spcPts val="0"/>
              </a:spcAft>
              <a:buClr>
                <a:schemeClr val="dk1"/>
              </a:buClr>
              <a:buSzPts val="220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149" name="Google Shape;1149;p125"/>
          <p:cNvSpPr txBox="1"/>
          <p:nvPr/>
        </p:nvSpPr>
        <p:spPr>
          <a:xfrm>
            <a:off x="762000" y="1905000"/>
            <a:ext cx="7772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FIG5-04" id="1150" name="Google Shape;1150;p125"/>
          <p:cNvPicPr preferRelativeResize="0"/>
          <p:nvPr/>
        </p:nvPicPr>
        <p:blipFill rotWithShape="1">
          <a:blip r:embed="rId3">
            <a:alphaModFix/>
          </a:blip>
          <a:srcRect b="0" l="0" r="0" t="19717"/>
          <a:stretch/>
        </p:blipFill>
        <p:spPr>
          <a:xfrm>
            <a:off x="414338" y="1609725"/>
            <a:ext cx="8128000" cy="4343400"/>
          </a:xfrm>
          <a:prstGeom prst="rect">
            <a:avLst/>
          </a:prstGeom>
          <a:noFill/>
          <a:ln>
            <a:noFill/>
          </a:ln>
        </p:spPr>
      </p:pic>
      <p:pic>
        <p:nvPicPr>
          <p:cNvPr descr="download.png" id="1151" name="Google Shape;1151;p125"/>
          <p:cNvPicPr preferRelativeResize="0"/>
          <p:nvPr/>
        </p:nvPicPr>
        <p:blipFill rotWithShape="1">
          <a:blip r:embed="rId4">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7" name="Google Shape;1157;p126"/>
          <p:cNvSpPr/>
          <p:nvPr/>
        </p:nvSpPr>
        <p:spPr>
          <a:xfrm>
            <a:off x="76200" y="395288"/>
            <a:ext cx="7875588"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820288"/>
                </a:solidFill>
                <a:latin typeface="Calibri"/>
                <a:ea typeface="Calibri"/>
                <a:cs typeface="Calibri"/>
                <a:sym typeface="Calibri"/>
              </a:rPr>
              <a:t>Synchronous time division multiplexing</a:t>
            </a:r>
            <a:r>
              <a:rPr b="1" i="0" lang="en-US" sz="3200" u="none" cap="none" strike="noStrike">
                <a:solidFill>
                  <a:srgbClr val="A703AF"/>
                </a:solidFill>
                <a:latin typeface="Calibri"/>
                <a:ea typeface="Calibri"/>
                <a:cs typeface="Calibri"/>
                <a:sym typeface="Calibri"/>
              </a:rPr>
              <a:t>	</a:t>
            </a:r>
            <a:endParaRPr/>
          </a:p>
        </p:txBody>
      </p:sp>
      <p:sp>
        <p:nvSpPr>
          <p:cNvPr id="1158" name="Google Shape;1158;p126"/>
          <p:cNvSpPr/>
          <p:nvPr/>
        </p:nvSpPr>
        <p:spPr>
          <a:xfrm>
            <a:off x="457200" y="1524000"/>
            <a:ext cx="8305800" cy="2865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1100"/>
              </a:spcBef>
              <a:spcAft>
                <a:spcPts val="0"/>
              </a:spcAft>
              <a:buClr>
                <a:schemeClr val="dk1"/>
              </a:buClr>
              <a:buSzPts val="220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159" name="Google Shape;1159;p126"/>
          <p:cNvSpPr txBox="1"/>
          <p:nvPr/>
        </p:nvSpPr>
        <p:spPr>
          <a:xfrm>
            <a:off x="1371600" y="1447800"/>
            <a:ext cx="7772400" cy="20621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chemeClr val="dk1"/>
                </a:solidFill>
                <a:latin typeface="Calibri"/>
                <a:ea typeface="Calibri"/>
                <a:cs typeface="Calibri"/>
                <a:sym typeface="Calibri"/>
              </a:rPr>
              <a:t>So that the receiver may stay synchronized with the incoming data stream, the transmitting multiplexor can insert alternating 1s and 0s into the data stream.</a:t>
            </a:r>
            <a:endParaRPr/>
          </a:p>
        </p:txBody>
      </p:sp>
      <p:pic>
        <p:nvPicPr>
          <p:cNvPr descr="FIG5-05" id="1160" name="Google Shape;1160;p126"/>
          <p:cNvPicPr preferRelativeResize="0"/>
          <p:nvPr/>
        </p:nvPicPr>
        <p:blipFill rotWithShape="1">
          <a:blip r:embed="rId3">
            <a:alphaModFix/>
          </a:blip>
          <a:srcRect b="0" l="0" r="0" t="39285"/>
          <a:stretch/>
        </p:blipFill>
        <p:spPr>
          <a:xfrm>
            <a:off x="990600" y="4267200"/>
            <a:ext cx="7010400" cy="2590800"/>
          </a:xfrm>
          <a:prstGeom prst="rect">
            <a:avLst/>
          </a:prstGeom>
          <a:noFill/>
          <a:ln>
            <a:noFill/>
          </a:ln>
        </p:spPr>
      </p:pic>
      <p:pic>
        <p:nvPicPr>
          <p:cNvPr descr="download.png" id="1161" name="Google Shape;1161;p126"/>
          <p:cNvPicPr preferRelativeResize="0"/>
          <p:nvPr/>
        </p:nvPicPr>
        <p:blipFill rotWithShape="1">
          <a:blip r:embed="rId4">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67" name="Google Shape;1167;p127"/>
          <p:cNvSpPr/>
          <p:nvPr/>
        </p:nvSpPr>
        <p:spPr>
          <a:xfrm>
            <a:off x="381000" y="395288"/>
            <a:ext cx="598805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cap="none" strike="noStrike">
                <a:solidFill>
                  <a:srgbClr val="7030A0"/>
                </a:solidFill>
                <a:latin typeface="Calibri"/>
                <a:ea typeface="Calibri"/>
                <a:cs typeface="Calibri"/>
                <a:sym typeface="Calibri"/>
              </a:rPr>
              <a:t>Synchronous Time Division Multiplexing</a:t>
            </a:r>
            <a:endParaRPr/>
          </a:p>
        </p:txBody>
      </p:sp>
      <p:sp>
        <p:nvSpPr>
          <p:cNvPr id="1168" name="Google Shape;1168;p127"/>
          <p:cNvSpPr/>
          <p:nvPr/>
        </p:nvSpPr>
        <p:spPr>
          <a:xfrm>
            <a:off x="457200" y="1524000"/>
            <a:ext cx="8305800" cy="2865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1100"/>
              </a:spcBef>
              <a:spcAft>
                <a:spcPts val="0"/>
              </a:spcAft>
              <a:buClr>
                <a:schemeClr val="dk1"/>
              </a:buClr>
              <a:buSzPts val="220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169" name="Google Shape;1169;p127"/>
          <p:cNvSpPr txBox="1"/>
          <p:nvPr/>
        </p:nvSpPr>
        <p:spPr>
          <a:xfrm>
            <a:off x="609600" y="1905000"/>
            <a:ext cx="7772400" cy="2800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chemeClr val="dk1"/>
                </a:solidFill>
                <a:latin typeface="Calibri"/>
                <a:ea typeface="Calibri"/>
                <a:cs typeface="Calibri"/>
                <a:sym typeface="Calibri"/>
              </a:rPr>
              <a:t>Three types popular today:</a:t>
            </a:r>
            <a:endParaRPr/>
          </a:p>
          <a:p>
            <a:pPr indent="-203200" lvl="1" marL="457200" marR="0" rtl="0" algn="l">
              <a:spcBef>
                <a:spcPts val="160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T-1 multiplexing (the classic)</a:t>
            </a:r>
            <a:endParaRPr/>
          </a:p>
          <a:p>
            <a:pPr indent="-203200" lvl="1" marL="457200" marR="0" rtl="0" algn="l">
              <a:spcBef>
                <a:spcPts val="160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ISDN multiplexing</a:t>
            </a:r>
            <a:endParaRPr/>
          </a:p>
          <a:p>
            <a:pPr indent="-203200" lvl="1" marL="457200" marR="0" rtl="0" algn="l">
              <a:spcBef>
                <a:spcPts val="160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SONET (</a:t>
            </a:r>
            <a:r>
              <a:rPr b="0" i="0" lang="en-US" sz="3200" u="none" cap="none" strike="noStrike">
                <a:solidFill>
                  <a:srgbClr val="FF0066"/>
                </a:solidFill>
                <a:latin typeface="Calibri"/>
                <a:ea typeface="Calibri"/>
                <a:cs typeface="Calibri"/>
                <a:sym typeface="Calibri"/>
              </a:rPr>
              <a:t>S</a:t>
            </a:r>
            <a:r>
              <a:rPr b="0" i="0" lang="en-US" sz="3200" u="none" cap="none" strike="noStrike">
                <a:solidFill>
                  <a:schemeClr val="dk1"/>
                </a:solidFill>
                <a:latin typeface="Calibri"/>
                <a:ea typeface="Calibri"/>
                <a:cs typeface="Calibri"/>
                <a:sym typeface="Calibri"/>
              </a:rPr>
              <a:t>ynchronous </a:t>
            </a:r>
            <a:r>
              <a:rPr b="0" i="0" lang="en-US" sz="3200" u="none" cap="none" strike="noStrike">
                <a:solidFill>
                  <a:srgbClr val="FF0066"/>
                </a:solidFill>
                <a:latin typeface="Calibri"/>
                <a:ea typeface="Calibri"/>
                <a:cs typeface="Calibri"/>
                <a:sym typeface="Calibri"/>
              </a:rPr>
              <a:t>O</a:t>
            </a:r>
            <a:r>
              <a:rPr b="0" i="0" lang="en-US" sz="3200" u="none" cap="none" strike="noStrike">
                <a:solidFill>
                  <a:schemeClr val="dk1"/>
                </a:solidFill>
                <a:latin typeface="Calibri"/>
                <a:ea typeface="Calibri"/>
                <a:cs typeface="Calibri"/>
                <a:sym typeface="Calibri"/>
              </a:rPr>
              <a:t>ptical </a:t>
            </a:r>
            <a:r>
              <a:rPr b="0" i="0" lang="en-US" sz="3200" u="none" cap="none" strike="noStrike">
                <a:solidFill>
                  <a:srgbClr val="FF0066"/>
                </a:solidFill>
                <a:latin typeface="Calibri"/>
                <a:ea typeface="Calibri"/>
                <a:cs typeface="Calibri"/>
                <a:sym typeface="Calibri"/>
              </a:rPr>
              <a:t>NET</a:t>
            </a:r>
            <a:r>
              <a:rPr b="0" i="0" lang="en-US" sz="3200" u="none" cap="none" strike="noStrike">
                <a:solidFill>
                  <a:schemeClr val="dk1"/>
                </a:solidFill>
                <a:latin typeface="Calibri"/>
                <a:ea typeface="Calibri"/>
                <a:cs typeface="Calibri"/>
                <a:sym typeface="Calibri"/>
              </a:rPr>
              <a:t>work)</a:t>
            </a:r>
            <a:endParaRPr/>
          </a:p>
        </p:txBody>
      </p:sp>
      <p:pic>
        <p:nvPicPr>
          <p:cNvPr descr="download.png" id="1170" name="Google Shape;1170;p127"/>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77" name="Google Shape;1177;p128"/>
          <p:cNvSpPr/>
          <p:nvPr/>
        </p:nvSpPr>
        <p:spPr>
          <a:xfrm>
            <a:off x="457200" y="1524000"/>
            <a:ext cx="8305800" cy="2865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1100"/>
              </a:spcBef>
              <a:spcAft>
                <a:spcPts val="0"/>
              </a:spcAft>
              <a:buClr>
                <a:schemeClr val="dk1"/>
              </a:buClr>
              <a:buSzPts val="220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178" name="Google Shape;1178;p128"/>
          <p:cNvSpPr txBox="1"/>
          <p:nvPr/>
        </p:nvSpPr>
        <p:spPr>
          <a:xfrm>
            <a:off x="457200" y="1431925"/>
            <a:ext cx="7772400" cy="138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cap="none" strike="noStrike">
                <a:solidFill>
                  <a:schemeClr val="dk1"/>
                </a:solidFill>
                <a:latin typeface="Calibri"/>
                <a:ea typeface="Calibri"/>
                <a:cs typeface="Calibri"/>
                <a:sym typeface="Calibri"/>
              </a:rPr>
              <a:t>The T1 (1.54 Mbps) multiplexor stream is a </a:t>
            </a:r>
            <a:r>
              <a:rPr b="0" i="1" lang="en-US" sz="2800" u="none" cap="none" strike="noStrike">
                <a:solidFill>
                  <a:schemeClr val="dk1"/>
                </a:solidFill>
                <a:latin typeface="Calibri"/>
                <a:ea typeface="Calibri"/>
                <a:cs typeface="Calibri"/>
                <a:sym typeface="Calibri"/>
              </a:rPr>
              <a:t>continuous</a:t>
            </a:r>
            <a:r>
              <a:rPr b="0" i="0" lang="en-US" sz="2800" u="none" cap="none" strike="noStrike">
                <a:solidFill>
                  <a:schemeClr val="dk1"/>
                </a:solidFill>
                <a:latin typeface="Calibri"/>
                <a:ea typeface="Calibri"/>
                <a:cs typeface="Calibri"/>
                <a:sym typeface="Calibri"/>
              </a:rPr>
              <a:t> series of frames of both digitized data and voice channels.</a:t>
            </a:r>
            <a:endParaRPr/>
          </a:p>
        </p:txBody>
      </p:sp>
      <p:pic>
        <p:nvPicPr>
          <p:cNvPr descr="FIG5-06" id="1179" name="Google Shape;1179;p128"/>
          <p:cNvPicPr preferRelativeResize="0"/>
          <p:nvPr/>
        </p:nvPicPr>
        <p:blipFill rotWithShape="1">
          <a:blip r:embed="rId3">
            <a:alphaModFix/>
          </a:blip>
          <a:srcRect b="0" l="0" r="0" t="30769"/>
          <a:stretch/>
        </p:blipFill>
        <p:spPr>
          <a:xfrm>
            <a:off x="685800" y="3429000"/>
            <a:ext cx="7848600" cy="3429000"/>
          </a:xfrm>
          <a:prstGeom prst="rect">
            <a:avLst/>
          </a:prstGeom>
          <a:noFill/>
          <a:ln>
            <a:noFill/>
          </a:ln>
        </p:spPr>
      </p:pic>
      <p:sp>
        <p:nvSpPr>
          <p:cNvPr id="1180" name="Google Shape;1180;p128"/>
          <p:cNvSpPr txBox="1"/>
          <p:nvPr/>
        </p:nvSpPr>
        <p:spPr>
          <a:xfrm>
            <a:off x="3429000" y="5867400"/>
            <a:ext cx="3729038"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24 separate 64Kbps channels</a:t>
            </a:r>
            <a:endParaRPr/>
          </a:p>
        </p:txBody>
      </p:sp>
      <p:pic>
        <p:nvPicPr>
          <p:cNvPr descr="download.png" id="1181" name="Google Shape;1181;p128"/>
          <p:cNvPicPr preferRelativeResize="0"/>
          <p:nvPr/>
        </p:nvPicPr>
        <p:blipFill rotWithShape="1">
          <a:blip r:embed="rId4">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87" name="Google Shape;1187;p129"/>
          <p:cNvSpPr/>
          <p:nvPr/>
        </p:nvSpPr>
        <p:spPr>
          <a:xfrm>
            <a:off x="381000" y="395288"/>
            <a:ext cx="6648450" cy="9540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820288"/>
                </a:solidFill>
                <a:latin typeface="Calibri"/>
                <a:ea typeface="Calibri"/>
                <a:cs typeface="Calibri"/>
                <a:sym typeface="Calibri"/>
              </a:rPr>
              <a:t>	   </a:t>
            </a:r>
            <a:endParaRPr/>
          </a:p>
          <a:p>
            <a:pPr indent="0" lvl="0" marL="0" marR="0" rtl="0" algn="l">
              <a:spcBef>
                <a:spcPts val="0"/>
              </a:spcBef>
              <a:spcAft>
                <a:spcPts val="0"/>
              </a:spcAft>
              <a:buNone/>
            </a:pPr>
            <a:r>
              <a:rPr b="1" i="0" lang="en-US" sz="2000" u="none" cap="none" strike="noStrike">
                <a:solidFill>
                  <a:srgbClr val="820288"/>
                </a:solidFill>
                <a:latin typeface="Calibri"/>
                <a:ea typeface="Calibri"/>
                <a:cs typeface="Calibri"/>
                <a:sym typeface="Calibri"/>
              </a:rPr>
              <a:t>						          </a:t>
            </a:r>
            <a:r>
              <a:rPr b="1" i="0" lang="en-US" sz="2800" u="none" cap="none" strike="noStrike">
                <a:solidFill>
                  <a:srgbClr val="A703AF"/>
                </a:solidFill>
                <a:latin typeface="Calibri"/>
                <a:ea typeface="Calibri"/>
                <a:cs typeface="Calibri"/>
                <a:sym typeface="Calibri"/>
              </a:rPr>
              <a:t>	</a:t>
            </a:r>
            <a:endParaRPr/>
          </a:p>
        </p:txBody>
      </p:sp>
      <p:sp>
        <p:nvSpPr>
          <p:cNvPr id="1188" name="Google Shape;1188;p129"/>
          <p:cNvSpPr/>
          <p:nvPr/>
        </p:nvSpPr>
        <p:spPr>
          <a:xfrm>
            <a:off x="457200" y="1524000"/>
            <a:ext cx="8305800" cy="2865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1100"/>
              </a:spcBef>
              <a:spcAft>
                <a:spcPts val="0"/>
              </a:spcAft>
              <a:buClr>
                <a:schemeClr val="dk1"/>
              </a:buClr>
              <a:buSzPts val="220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189" name="Google Shape;1189;p129"/>
          <p:cNvSpPr txBox="1"/>
          <p:nvPr/>
        </p:nvSpPr>
        <p:spPr>
          <a:xfrm>
            <a:off x="457200" y="1227138"/>
            <a:ext cx="7772400" cy="1385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cap="none" strike="noStrike">
                <a:solidFill>
                  <a:schemeClr val="dk1"/>
                </a:solidFill>
                <a:latin typeface="Calibri"/>
                <a:ea typeface="Calibri"/>
                <a:cs typeface="Calibri"/>
                <a:sym typeface="Calibri"/>
              </a:rPr>
              <a:t>The ISDN multiplexor stream is also a continuous stream of frames.  Each frame contains various control and sync info.</a:t>
            </a:r>
            <a:endParaRPr/>
          </a:p>
        </p:txBody>
      </p:sp>
      <p:pic>
        <p:nvPicPr>
          <p:cNvPr descr="FIG5-08" id="1190" name="Google Shape;1190;p129"/>
          <p:cNvPicPr preferRelativeResize="0"/>
          <p:nvPr/>
        </p:nvPicPr>
        <p:blipFill rotWithShape="1">
          <a:blip r:embed="rId3">
            <a:alphaModFix/>
          </a:blip>
          <a:srcRect b="0" l="0" r="0" t="26229"/>
          <a:stretch/>
        </p:blipFill>
        <p:spPr>
          <a:xfrm>
            <a:off x="762000" y="3429000"/>
            <a:ext cx="7696200" cy="3429000"/>
          </a:xfrm>
          <a:prstGeom prst="rect">
            <a:avLst/>
          </a:prstGeom>
          <a:noFill/>
          <a:ln>
            <a:noFill/>
          </a:ln>
        </p:spPr>
      </p:pic>
      <p:pic>
        <p:nvPicPr>
          <p:cNvPr descr="download.png" id="1191" name="Google Shape;1191;p129"/>
          <p:cNvPicPr preferRelativeResize="0"/>
          <p:nvPr/>
        </p:nvPicPr>
        <p:blipFill rotWithShape="1">
          <a:blip r:embed="rId4">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3"/>
          <p:cNvSpPr txBox="1"/>
          <p:nvPr>
            <p:ph idx="12" type="sldNum"/>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4.</a:t>
            </a:r>
            <a:fld id="{00000000-1234-1234-1234-123412341234}" type="slidenum">
              <a:rPr lang="en-US"/>
              <a:t>‹#›</a:t>
            </a:fld>
            <a:endParaRPr/>
          </a:p>
        </p:txBody>
      </p:sp>
      <p:sp>
        <p:nvSpPr>
          <p:cNvPr id="205" name="Google Shape;205;p13"/>
          <p:cNvSpPr txBox="1"/>
          <p:nvPr>
            <p:ph type="title"/>
          </p:nvPr>
        </p:nvSpPr>
        <p:spPr>
          <a:xfrm>
            <a:off x="762000" y="609600"/>
            <a:ext cx="7696200" cy="1752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3600"/>
              <a:t>Considerations for choosing a good signal element referred to as line encoding</a:t>
            </a:r>
            <a:endParaRPr/>
          </a:p>
        </p:txBody>
      </p:sp>
      <p:sp>
        <p:nvSpPr>
          <p:cNvPr id="206" name="Google Shape;206;p13"/>
          <p:cNvSpPr txBox="1"/>
          <p:nvPr>
            <p:ph idx="1" type="body"/>
          </p:nvPr>
        </p:nvSpPr>
        <p:spPr>
          <a:xfrm>
            <a:off x="533400" y="2362200"/>
            <a:ext cx="7924800" cy="4114800"/>
          </a:xfrm>
          <a:prstGeom prst="rect">
            <a:avLst/>
          </a:prstGeom>
          <a:noFill/>
          <a:ln>
            <a:noFill/>
          </a:ln>
        </p:spPr>
        <p:txBody>
          <a:bodyPr anchorCtr="0" anchor="t" bIns="45700" lIns="91425" spcFirstLastPara="1" rIns="91425" wrap="square" tIns="45700">
            <a:noAutofit/>
          </a:bodyPr>
          <a:lstStyle/>
          <a:p>
            <a:pPr indent="-342900" lvl="0" marL="342900" rtl="0" algn="just">
              <a:lnSpc>
                <a:spcPct val="90000"/>
              </a:lnSpc>
              <a:spcBef>
                <a:spcPts val="0"/>
              </a:spcBef>
              <a:spcAft>
                <a:spcPts val="0"/>
              </a:spcAft>
              <a:buClr>
                <a:schemeClr val="hlink"/>
              </a:buClr>
              <a:buSzPts val="2800"/>
              <a:buChar char="•"/>
            </a:pPr>
            <a:r>
              <a:rPr lang="en-US" sz="2800">
                <a:solidFill>
                  <a:schemeClr val="hlink"/>
                </a:solidFill>
              </a:rPr>
              <a:t>Baseline wandering</a:t>
            </a:r>
            <a:r>
              <a:rPr lang="en-US" sz="2800"/>
              <a:t> - a receiver will evaluate the average power of the received signal (called the baseline) and use that to determine the value of the incoming data elements. If the incoming signal does not vary over a long period of time, the baseline will drift and thus cause errors in detection of incoming data elements. </a:t>
            </a:r>
            <a:endParaRPr/>
          </a:p>
          <a:p>
            <a:pPr indent="-342900" lvl="0" marL="342900" rtl="0" algn="just">
              <a:lnSpc>
                <a:spcPct val="90000"/>
              </a:lnSpc>
              <a:spcBef>
                <a:spcPts val="560"/>
              </a:spcBef>
              <a:spcAft>
                <a:spcPts val="0"/>
              </a:spcAft>
              <a:buClr>
                <a:schemeClr val="dk1"/>
              </a:buClr>
              <a:buSzPts val="2800"/>
              <a:buChar char="•"/>
            </a:pPr>
            <a:r>
              <a:rPr lang="en-US" sz="2800"/>
              <a:t>A good line encoding scheme will prevent long runs of fixed amplitude.</a:t>
            </a:r>
            <a:endParaRPr/>
          </a:p>
        </p:txBody>
      </p:sp>
      <p:pic>
        <p:nvPicPr>
          <p:cNvPr descr="download.png" id="207" name="Google Shape;207;p13"/>
          <p:cNvPicPr preferRelativeResize="0"/>
          <p:nvPr/>
        </p:nvPicPr>
        <p:blipFill rotWithShape="1">
          <a:blip r:embed="rId3">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97" name="Google Shape;1197;p130"/>
          <p:cNvSpPr/>
          <p:nvPr/>
        </p:nvSpPr>
        <p:spPr>
          <a:xfrm>
            <a:off x="381000" y="395288"/>
            <a:ext cx="6648450" cy="9540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820288"/>
                </a:solidFill>
                <a:latin typeface="Calibri"/>
                <a:ea typeface="Calibri"/>
                <a:cs typeface="Calibri"/>
                <a:sym typeface="Calibri"/>
              </a:rPr>
              <a:t>	   </a:t>
            </a:r>
            <a:endParaRPr/>
          </a:p>
          <a:p>
            <a:pPr indent="0" lvl="0" marL="0" marR="0" rtl="0" algn="l">
              <a:spcBef>
                <a:spcPts val="0"/>
              </a:spcBef>
              <a:spcAft>
                <a:spcPts val="0"/>
              </a:spcAft>
              <a:buNone/>
            </a:pPr>
            <a:r>
              <a:rPr b="1" i="0" lang="en-US" sz="2000" u="none" cap="none" strike="noStrike">
                <a:solidFill>
                  <a:srgbClr val="820288"/>
                </a:solidFill>
                <a:latin typeface="Calibri"/>
                <a:ea typeface="Calibri"/>
                <a:cs typeface="Calibri"/>
                <a:sym typeface="Calibri"/>
              </a:rPr>
              <a:t>						          </a:t>
            </a:r>
            <a:r>
              <a:rPr b="1" i="0" lang="en-US" sz="2800" u="none" cap="none" strike="noStrike">
                <a:solidFill>
                  <a:srgbClr val="A703AF"/>
                </a:solidFill>
                <a:latin typeface="Calibri"/>
                <a:ea typeface="Calibri"/>
                <a:cs typeface="Calibri"/>
                <a:sym typeface="Calibri"/>
              </a:rPr>
              <a:t>	</a:t>
            </a:r>
            <a:endParaRPr/>
          </a:p>
        </p:txBody>
      </p:sp>
      <p:sp>
        <p:nvSpPr>
          <p:cNvPr id="1198" name="Google Shape;1198;p130"/>
          <p:cNvSpPr/>
          <p:nvPr/>
        </p:nvSpPr>
        <p:spPr>
          <a:xfrm>
            <a:off x="457200" y="1524000"/>
            <a:ext cx="8305800" cy="2865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1100"/>
              </a:spcBef>
              <a:spcAft>
                <a:spcPts val="0"/>
              </a:spcAft>
              <a:buClr>
                <a:schemeClr val="dk1"/>
              </a:buClr>
              <a:buSzPts val="2200"/>
              <a:buFont typeface="Noto Sans Symbols"/>
              <a:buNone/>
            </a:pPr>
            <a:r>
              <a:t/>
            </a:r>
            <a:endParaRPr b="1" i="0" sz="2200" u="none" cap="none" strike="noStrike">
              <a:solidFill>
                <a:schemeClr val="dk1"/>
              </a:solidFill>
              <a:latin typeface="Calibri"/>
              <a:ea typeface="Calibri"/>
              <a:cs typeface="Calibri"/>
              <a:sym typeface="Calibri"/>
            </a:endParaRPr>
          </a:p>
        </p:txBody>
      </p:sp>
      <p:pic>
        <p:nvPicPr>
          <p:cNvPr descr="fig5-07" id="1199" name="Google Shape;1199;p130"/>
          <p:cNvPicPr preferRelativeResize="0"/>
          <p:nvPr/>
        </p:nvPicPr>
        <p:blipFill rotWithShape="1">
          <a:blip r:embed="rId3">
            <a:alphaModFix/>
          </a:blip>
          <a:srcRect b="28570" l="0" r="0" t="0"/>
          <a:stretch/>
        </p:blipFill>
        <p:spPr>
          <a:xfrm>
            <a:off x="609600" y="1905000"/>
            <a:ext cx="8126413" cy="3429000"/>
          </a:xfrm>
          <a:prstGeom prst="rect">
            <a:avLst/>
          </a:prstGeom>
          <a:noFill/>
          <a:ln>
            <a:noFill/>
          </a:ln>
        </p:spPr>
      </p:pic>
      <p:sp>
        <p:nvSpPr>
          <p:cNvPr id="1200" name="Google Shape;1200;p130"/>
          <p:cNvSpPr txBox="1"/>
          <p:nvPr/>
        </p:nvSpPr>
        <p:spPr>
          <a:xfrm>
            <a:off x="898525" y="1184275"/>
            <a:ext cx="4779963"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chemeClr val="dk1"/>
                </a:solidFill>
                <a:latin typeface="Calibri"/>
                <a:ea typeface="Calibri"/>
                <a:cs typeface="Calibri"/>
                <a:sym typeface="Calibri"/>
              </a:rPr>
              <a:t>SONET – massive data rates</a:t>
            </a:r>
            <a:endParaRPr/>
          </a:p>
        </p:txBody>
      </p:sp>
      <p:pic>
        <p:nvPicPr>
          <p:cNvPr descr="download.png" id="1201" name="Google Shape;1201;p130"/>
          <p:cNvPicPr preferRelativeResize="0"/>
          <p:nvPr/>
        </p:nvPicPr>
        <p:blipFill rotWithShape="1">
          <a:blip r:embed="rId4">
            <a:alphaModFix/>
          </a:blip>
          <a:srcRect b="0" l="0" r="0" t="0"/>
          <a:stretch/>
        </p:blipFill>
        <p:spPr>
          <a:xfrm>
            <a:off x="6457950" y="152400"/>
            <a:ext cx="2686050" cy="914400"/>
          </a:xfrm>
          <a:prstGeom prst="rect">
            <a:avLst/>
          </a:prstGeom>
          <a:noFill/>
          <a:ln>
            <a:noFill/>
          </a:ln>
        </p:spPr>
      </p:pic>
      <p:sp>
        <p:nvSpPr>
          <p:cNvPr id="1202" name="Google Shape;1202;p130"/>
          <p:cNvSpPr txBox="1"/>
          <p:nvPr/>
        </p:nvSpPr>
        <p:spPr>
          <a:xfrm>
            <a:off x="3429000" y="5291138"/>
            <a:ext cx="2876550"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SONET STS-1 Frame Layout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08" name="Google Shape;1208;p131"/>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7030A0"/>
                </a:solidFill>
              </a:rPr>
              <a:t>Synchronous TDM</a:t>
            </a:r>
            <a:endParaRPr/>
          </a:p>
        </p:txBody>
      </p:sp>
      <p:sp>
        <p:nvSpPr>
          <p:cNvPr id="1209" name="Google Shape;1209;p1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Very popular</a:t>
            </a:r>
            <a:endParaRPr/>
          </a:p>
          <a:p>
            <a:pPr indent="-342900" lvl="0" marL="342900" rtl="0" algn="just">
              <a:spcBef>
                <a:spcPts val="640"/>
              </a:spcBef>
              <a:spcAft>
                <a:spcPts val="0"/>
              </a:spcAft>
              <a:buClr>
                <a:schemeClr val="dk1"/>
              </a:buClr>
              <a:buSzPts val="3200"/>
              <a:buChar char="•"/>
            </a:pPr>
            <a:r>
              <a:rPr lang="en-US"/>
              <a:t>Line will require as much bandwidth as all the bandwidths of the sources</a:t>
            </a:r>
            <a:endParaRPr/>
          </a:p>
        </p:txBody>
      </p:sp>
      <p:pic>
        <p:nvPicPr>
          <p:cNvPr descr="download.png" id="1210" name="Google Shape;1210;p131"/>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16" name="Google Shape;1216;p132"/>
          <p:cNvSpPr/>
          <p:nvPr/>
        </p:nvSpPr>
        <p:spPr>
          <a:xfrm>
            <a:off x="381000" y="395288"/>
            <a:ext cx="1126490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cap="none" strike="noStrike">
                <a:solidFill>
                  <a:srgbClr val="7030A0"/>
                </a:solidFill>
                <a:latin typeface="Calibri"/>
                <a:ea typeface="Calibri"/>
                <a:cs typeface="Calibri"/>
                <a:sym typeface="Calibri"/>
              </a:rPr>
              <a:t>Statistical Time Division Multiplexing</a:t>
            </a:r>
            <a:r>
              <a:rPr b="1" i="0" lang="en-US" sz="2000" u="none" cap="none" strike="noStrike">
                <a:solidFill>
                  <a:srgbClr val="820288"/>
                </a:solidFill>
                <a:latin typeface="Calibri"/>
                <a:ea typeface="Calibri"/>
                <a:cs typeface="Calibri"/>
                <a:sym typeface="Calibri"/>
              </a:rPr>
              <a:t>						          </a:t>
            </a:r>
            <a:r>
              <a:rPr b="1" i="0" lang="en-US" sz="2800" u="none" cap="none" strike="noStrike">
                <a:solidFill>
                  <a:srgbClr val="A703AF"/>
                </a:solidFill>
                <a:latin typeface="Calibri"/>
                <a:ea typeface="Calibri"/>
                <a:cs typeface="Calibri"/>
                <a:sym typeface="Calibri"/>
              </a:rPr>
              <a:t>	</a:t>
            </a:r>
            <a:endParaRPr/>
          </a:p>
        </p:txBody>
      </p:sp>
      <p:sp>
        <p:nvSpPr>
          <p:cNvPr id="1217" name="Google Shape;1217;p132"/>
          <p:cNvSpPr/>
          <p:nvPr/>
        </p:nvSpPr>
        <p:spPr>
          <a:xfrm>
            <a:off x="457200" y="1524000"/>
            <a:ext cx="8305800" cy="2865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1100"/>
              </a:spcBef>
              <a:spcAft>
                <a:spcPts val="0"/>
              </a:spcAft>
              <a:buClr>
                <a:schemeClr val="dk1"/>
              </a:buClr>
              <a:buSzPts val="220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218" name="Google Shape;1218;p132"/>
          <p:cNvSpPr txBox="1"/>
          <p:nvPr/>
        </p:nvSpPr>
        <p:spPr>
          <a:xfrm>
            <a:off x="485775" y="1384300"/>
            <a:ext cx="7772400" cy="452437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3200" u="none" cap="none" strike="noStrike">
                <a:solidFill>
                  <a:schemeClr val="dk1"/>
                </a:solidFill>
                <a:latin typeface="Calibri"/>
                <a:ea typeface="Calibri"/>
                <a:cs typeface="Calibri"/>
                <a:sym typeface="Calibri"/>
              </a:rPr>
              <a:t>A statistical multiplexor transmits only the data from active workstations (</a:t>
            </a:r>
            <a:r>
              <a:rPr b="0" i="1" lang="en-US" sz="3200" u="none" cap="none" strike="noStrike">
                <a:solidFill>
                  <a:schemeClr val="dk1"/>
                </a:solidFill>
                <a:latin typeface="Calibri"/>
                <a:ea typeface="Calibri"/>
                <a:cs typeface="Calibri"/>
                <a:sym typeface="Calibri"/>
              </a:rPr>
              <a:t>or why work when you don’t have to</a:t>
            </a:r>
            <a:r>
              <a:rPr b="0" i="0" lang="en-US" sz="3200" u="none" cap="none" strike="noStrike">
                <a:solidFill>
                  <a:schemeClr val="dk1"/>
                </a:solidFill>
                <a:latin typeface="Calibri"/>
                <a:ea typeface="Calibri"/>
                <a:cs typeface="Calibri"/>
                <a:sym typeface="Calibri"/>
              </a:rPr>
              <a:t>).</a:t>
            </a:r>
            <a:endParaRPr/>
          </a:p>
          <a:p>
            <a:pPr indent="0" lvl="0" marL="0" marR="0" rtl="0" algn="just">
              <a:spcBef>
                <a:spcPts val="1600"/>
              </a:spcBef>
              <a:spcAft>
                <a:spcPts val="0"/>
              </a:spcAft>
              <a:buNone/>
            </a:pPr>
            <a:r>
              <a:rPr b="0" i="0" lang="en-US" sz="3200" u="none" cap="none" strike="noStrike">
                <a:solidFill>
                  <a:schemeClr val="dk1"/>
                </a:solidFill>
                <a:latin typeface="Calibri"/>
                <a:ea typeface="Calibri"/>
                <a:cs typeface="Calibri"/>
                <a:sym typeface="Calibri"/>
              </a:rPr>
              <a:t>If a workstation is not active, no space is wasted on the multiplexed stream.</a:t>
            </a:r>
            <a:endParaRPr/>
          </a:p>
          <a:p>
            <a:pPr indent="0" lvl="0" marL="0" marR="0" rtl="0" algn="just">
              <a:spcBef>
                <a:spcPts val="1600"/>
              </a:spcBef>
              <a:spcAft>
                <a:spcPts val="0"/>
              </a:spcAft>
              <a:buNone/>
            </a:pPr>
            <a:r>
              <a:rPr b="0" i="0" lang="en-US" sz="3200" u="none" cap="none" strike="noStrike">
                <a:solidFill>
                  <a:schemeClr val="dk1"/>
                </a:solidFill>
                <a:latin typeface="Calibri"/>
                <a:ea typeface="Calibri"/>
                <a:cs typeface="Calibri"/>
                <a:sym typeface="Calibri"/>
              </a:rPr>
              <a:t>A statistical multiplexor accepts the incoming data streams and creates a frame containing only the data to be transmitted.</a:t>
            </a:r>
            <a:endParaRPr/>
          </a:p>
        </p:txBody>
      </p:sp>
      <p:pic>
        <p:nvPicPr>
          <p:cNvPr descr="download.png" id="1219" name="Google Shape;1219;p132"/>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5" name="Google Shape;1225;p133"/>
          <p:cNvSpPr/>
          <p:nvPr/>
        </p:nvSpPr>
        <p:spPr>
          <a:xfrm>
            <a:off x="381000" y="395288"/>
            <a:ext cx="6648450" cy="9540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820288"/>
                </a:solidFill>
                <a:latin typeface="Calibri"/>
                <a:ea typeface="Calibri"/>
                <a:cs typeface="Calibri"/>
                <a:sym typeface="Calibri"/>
              </a:rPr>
              <a:t>	   </a:t>
            </a:r>
            <a:endParaRPr/>
          </a:p>
          <a:p>
            <a:pPr indent="0" lvl="0" marL="0" marR="0" rtl="0" algn="l">
              <a:spcBef>
                <a:spcPts val="0"/>
              </a:spcBef>
              <a:spcAft>
                <a:spcPts val="0"/>
              </a:spcAft>
              <a:buNone/>
            </a:pPr>
            <a:r>
              <a:rPr b="1" i="0" lang="en-US" sz="2000" u="none" cap="none" strike="noStrike">
                <a:solidFill>
                  <a:srgbClr val="820288"/>
                </a:solidFill>
                <a:latin typeface="Calibri"/>
                <a:ea typeface="Calibri"/>
                <a:cs typeface="Calibri"/>
                <a:sym typeface="Calibri"/>
              </a:rPr>
              <a:t>						          </a:t>
            </a:r>
            <a:r>
              <a:rPr b="1" i="0" lang="en-US" sz="2800" u="none" cap="none" strike="noStrike">
                <a:solidFill>
                  <a:srgbClr val="A703AF"/>
                </a:solidFill>
                <a:latin typeface="Calibri"/>
                <a:ea typeface="Calibri"/>
                <a:cs typeface="Calibri"/>
                <a:sym typeface="Calibri"/>
              </a:rPr>
              <a:t>	</a:t>
            </a:r>
            <a:endParaRPr/>
          </a:p>
        </p:txBody>
      </p:sp>
      <p:sp>
        <p:nvSpPr>
          <p:cNvPr id="1226" name="Google Shape;1226;p133"/>
          <p:cNvSpPr/>
          <p:nvPr/>
        </p:nvSpPr>
        <p:spPr>
          <a:xfrm>
            <a:off x="457200" y="1524000"/>
            <a:ext cx="8305800" cy="2865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1100"/>
              </a:spcBef>
              <a:spcAft>
                <a:spcPts val="0"/>
              </a:spcAft>
              <a:buClr>
                <a:schemeClr val="dk1"/>
              </a:buClr>
              <a:buSzPts val="220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227" name="Google Shape;1227;p133"/>
          <p:cNvSpPr txBox="1"/>
          <p:nvPr/>
        </p:nvSpPr>
        <p:spPr>
          <a:xfrm>
            <a:off x="762000" y="1905000"/>
            <a:ext cx="7772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FIG5-09" id="1228" name="Google Shape;1228;p133"/>
          <p:cNvPicPr preferRelativeResize="0"/>
          <p:nvPr/>
        </p:nvPicPr>
        <p:blipFill rotWithShape="1">
          <a:blip r:embed="rId3">
            <a:alphaModFix/>
          </a:blip>
          <a:srcRect b="-2816" l="0" r="0" t="19717"/>
          <a:stretch/>
        </p:blipFill>
        <p:spPr>
          <a:xfrm>
            <a:off x="685800" y="2362200"/>
            <a:ext cx="7772400" cy="4495800"/>
          </a:xfrm>
          <a:prstGeom prst="rect">
            <a:avLst/>
          </a:prstGeom>
          <a:noFill/>
          <a:ln>
            <a:noFill/>
          </a:ln>
        </p:spPr>
      </p:pic>
      <p:pic>
        <p:nvPicPr>
          <p:cNvPr descr="download.png" id="1229" name="Google Shape;1229;p133"/>
          <p:cNvPicPr preferRelativeResize="0"/>
          <p:nvPr/>
        </p:nvPicPr>
        <p:blipFill rotWithShape="1">
          <a:blip r:embed="rId4">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35" name="Google Shape;1235;p134"/>
          <p:cNvSpPr/>
          <p:nvPr/>
        </p:nvSpPr>
        <p:spPr>
          <a:xfrm>
            <a:off x="381000" y="395288"/>
            <a:ext cx="6648450" cy="9540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820288"/>
                </a:solidFill>
                <a:latin typeface="Calibri"/>
                <a:ea typeface="Calibri"/>
                <a:cs typeface="Calibri"/>
                <a:sym typeface="Calibri"/>
              </a:rPr>
              <a:t>	   </a:t>
            </a:r>
            <a:endParaRPr/>
          </a:p>
          <a:p>
            <a:pPr indent="0" lvl="0" marL="0" marR="0" rtl="0" algn="l">
              <a:spcBef>
                <a:spcPts val="0"/>
              </a:spcBef>
              <a:spcAft>
                <a:spcPts val="0"/>
              </a:spcAft>
              <a:buNone/>
            </a:pPr>
            <a:r>
              <a:rPr b="1" i="0" lang="en-US" sz="2000" u="none" cap="none" strike="noStrike">
                <a:solidFill>
                  <a:srgbClr val="820288"/>
                </a:solidFill>
                <a:latin typeface="Calibri"/>
                <a:ea typeface="Calibri"/>
                <a:cs typeface="Calibri"/>
                <a:sym typeface="Calibri"/>
              </a:rPr>
              <a:t>						          </a:t>
            </a:r>
            <a:r>
              <a:rPr b="1" i="0" lang="en-US" sz="2800" u="none" cap="none" strike="noStrike">
                <a:solidFill>
                  <a:srgbClr val="A703AF"/>
                </a:solidFill>
                <a:latin typeface="Calibri"/>
                <a:ea typeface="Calibri"/>
                <a:cs typeface="Calibri"/>
                <a:sym typeface="Calibri"/>
              </a:rPr>
              <a:t>	</a:t>
            </a:r>
            <a:endParaRPr/>
          </a:p>
        </p:txBody>
      </p:sp>
      <p:sp>
        <p:nvSpPr>
          <p:cNvPr id="1236" name="Google Shape;1236;p134"/>
          <p:cNvSpPr/>
          <p:nvPr/>
        </p:nvSpPr>
        <p:spPr>
          <a:xfrm>
            <a:off x="457200" y="1524000"/>
            <a:ext cx="8305800" cy="2865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1100"/>
              </a:spcBef>
              <a:spcAft>
                <a:spcPts val="0"/>
              </a:spcAft>
              <a:buClr>
                <a:schemeClr val="dk1"/>
              </a:buClr>
              <a:buSzPts val="220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237" name="Google Shape;1237;p134"/>
          <p:cNvSpPr txBox="1"/>
          <p:nvPr/>
        </p:nvSpPr>
        <p:spPr>
          <a:xfrm>
            <a:off x="762000" y="1905000"/>
            <a:ext cx="7772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238" name="Google Shape;1238;p134"/>
          <p:cNvSpPr txBox="1"/>
          <p:nvPr/>
        </p:nvSpPr>
        <p:spPr>
          <a:xfrm>
            <a:off x="685800" y="1447800"/>
            <a:ext cx="8153400" cy="10779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chemeClr val="dk1"/>
                </a:solidFill>
                <a:latin typeface="Calibri"/>
                <a:ea typeface="Calibri"/>
                <a:cs typeface="Calibri"/>
                <a:sym typeface="Calibri"/>
              </a:rPr>
              <a:t>To identify each piece of data, an address is included.</a:t>
            </a:r>
            <a:endParaRPr/>
          </a:p>
        </p:txBody>
      </p:sp>
      <p:pic>
        <p:nvPicPr>
          <p:cNvPr descr="FIG5-10" id="1239" name="Google Shape;1239;p134"/>
          <p:cNvPicPr preferRelativeResize="0"/>
          <p:nvPr/>
        </p:nvPicPr>
        <p:blipFill rotWithShape="1">
          <a:blip r:embed="rId3">
            <a:alphaModFix/>
          </a:blip>
          <a:srcRect b="0" l="0" r="0" t="39999"/>
          <a:stretch/>
        </p:blipFill>
        <p:spPr>
          <a:xfrm>
            <a:off x="685800" y="3886200"/>
            <a:ext cx="7772400" cy="2971800"/>
          </a:xfrm>
          <a:prstGeom prst="rect">
            <a:avLst/>
          </a:prstGeom>
          <a:noFill/>
          <a:ln>
            <a:noFill/>
          </a:ln>
        </p:spPr>
      </p:pic>
      <p:pic>
        <p:nvPicPr>
          <p:cNvPr descr="download.png" id="1240" name="Google Shape;1240;p134"/>
          <p:cNvPicPr preferRelativeResize="0"/>
          <p:nvPr/>
        </p:nvPicPr>
        <p:blipFill rotWithShape="1">
          <a:blip r:embed="rId4">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1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46" name="Google Shape;1246;p135"/>
          <p:cNvSpPr/>
          <p:nvPr/>
        </p:nvSpPr>
        <p:spPr>
          <a:xfrm>
            <a:off x="381000" y="395288"/>
            <a:ext cx="6648450" cy="9540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820288"/>
                </a:solidFill>
                <a:latin typeface="Calibri"/>
                <a:ea typeface="Calibri"/>
                <a:cs typeface="Calibri"/>
                <a:sym typeface="Calibri"/>
              </a:rPr>
              <a:t>	   </a:t>
            </a:r>
            <a:endParaRPr/>
          </a:p>
          <a:p>
            <a:pPr indent="0" lvl="0" marL="0" marR="0" rtl="0" algn="l">
              <a:spcBef>
                <a:spcPts val="0"/>
              </a:spcBef>
              <a:spcAft>
                <a:spcPts val="0"/>
              </a:spcAft>
              <a:buNone/>
            </a:pPr>
            <a:r>
              <a:rPr b="1" i="0" lang="en-US" sz="2000" u="none" cap="none" strike="noStrike">
                <a:solidFill>
                  <a:srgbClr val="820288"/>
                </a:solidFill>
                <a:latin typeface="Calibri"/>
                <a:ea typeface="Calibri"/>
                <a:cs typeface="Calibri"/>
                <a:sym typeface="Calibri"/>
              </a:rPr>
              <a:t>						          </a:t>
            </a:r>
            <a:r>
              <a:rPr b="1" i="0" lang="en-US" sz="2800" u="none" cap="none" strike="noStrike">
                <a:solidFill>
                  <a:srgbClr val="A703AF"/>
                </a:solidFill>
                <a:latin typeface="Calibri"/>
                <a:ea typeface="Calibri"/>
                <a:cs typeface="Calibri"/>
                <a:sym typeface="Calibri"/>
              </a:rPr>
              <a:t>	</a:t>
            </a:r>
            <a:endParaRPr/>
          </a:p>
        </p:txBody>
      </p:sp>
      <p:sp>
        <p:nvSpPr>
          <p:cNvPr id="1247" name="Google Shape;1247;p135"/>
          <p:cNvSpPr/>
          <p:nvPr/>
        </p:nvSpPr>
        <p:spPr>
          <a:xfrm>
            <a:off x="457200" y="1524000"/>
            <a:ext cx="8305800" cy="2865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1100"/>
              </a:spcBef>
              <a:spcAft>
                <a:spcPts val="0"/>
              </a:spcAft>
              <a:buClr>
                <a:schemeClr val="dk1"/>
              </a:buClr>
              <a:buSzPts val="220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248" name="Google Shape;1248;p135"/>
          <p:cNvSpPr txBox="1"/>
          <p:nvPr/>
        </p:nvSpPr>
        <p:spPr>
          <a:xfrm>
            <a:off x="762000" y="1905000"/>
            <a:ext cx="7772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249" name="Google Shape;1249;p135"/>
          <p:cNvSpPr txBox="1"/>
          <p:nvPr/>
        </p:nvSpPr>
        <p:spPr>
          <a:xfrm>
            <a:off x="1447800" y="1447800"/>
            <a:ext cx="7315200" cy="9540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cap="none" strike="noStrike">
                <a:solidFill>
                  <a:schemeClr val="dk1"/>
                </a:solidFill>
                <a:latin typeface="Calibri"/>
                <a:ea typeface="Calibri"/>
                <a:cs typeface="Calibri"/>
                <a:sym typeface="Calibri"/>
              </a:rPr>
              <a:t>If the data is of variable size, a length is also included.</a:t>
            </a:r>
            <a:endParaRPr/>
          </a:p>
        </p:txBody>
      </p:sp>
      <p:pic>
        <p:nvPicPr>
          <p:cNvPr descr="FIG5-11" id="1250" name="Google Shape;1250;p135"/>
          <p:cNvPicPr preferRelativeResize="0"/>
          <p:nvPr/>
        </p:nvPicPr>
        <p:blipFill rotWithShape="1">
          <a:blip r:embed="rId3">
            <a:alphaModFix/>
          </a:blip>
          <a:srcRect b="0" l="0" r="0" t="39999"/>
          <a:stretch/>
        </p:blipFill>
        <p:spPr>
          <a:xfrm>
            <a:off x="990600" y="3886200"/>
            <a:ext cx="7391400" cy="2971800"/>
          </a:xfrm>
          <a:prstGeom prst="rect">
            <a:avLst/>
          </a:prstGeom>
          <a:noFill/>
          <a:ln>
            <a:noFill/>
          </a:ln>
        </p:spPr>
      </p:pic>
      <p:pic>
        <p:nvPicPr>
          <p:cNvPr descr="download.png" id="1251" name="Google Shape;1251;p135"/>
          <p:cNvPicPr preferRelativeResize="0"/>
          <p:nvPr/>
        </p:nvPicPr>
        <p:blipFill rotWithShape="1">
          <a:blip r:embed="rId4">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57" name="Google Shape;1257;p136"/>
          <p:cNvSpPr/>
          <p:nvPr/>
        </p:nvSpPr>
        <p:spPr>
          <a:xfrm>
            <a:off x="381000" y="395288"/>
            <a:ext cx="6648450" cy="9540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820288"/>
                </a:solidFill>
                <a:latin typeface="Calibri"/>
                <a:ea typeface="Calibri"/>
                <a:cs typeface="Calibri"/>
                <a:sym typeface="Calibri"/>
              </a:rPr>
              <a:t>	   </a:t>
            </a:r>
            <a:endParaRPr/>
          </a:p>
          <a:p>
            <a:pPr indent="0" lvl="0" marL="0" marR="0" rtl="0" algn="l">
              <a:spcBef>
                <a:spcPts val="0"/>
              </a:spcBef>
              <a:spcAft>
                <a:spcPts val="0"/>
              </a:spcAft>
              <a:buNone/>
            </a:pPr>
            <a:r>
              <a:rPr b="1" i="0" lang="en-US" sz="2000" u="none" cap="none" strike="noStrike">
                <a:solidFill>
                  <a:srgbClr val="820288"/>
                </a:solidFill>
                <a:latin typeface="Calibri"/>
                <a:ea typeface="Calibri"/>
                <a:cs typeface="Calibri"/>
                <a:sym typeface="Calibri"/>
              </a:rPr>
              <a:t>						          </a:t>
            </a:r>
            <a:r>
              <a:rPr b="1" i="0" lang="en-US" sz="2800" u="none" cap="none" strike="noStrike">
                <a:solidFill>
                  <a:srgbClr val="A703AF"/>
                </a:solidFill>
                <a:latin typeface="Calibri"/>
                <a:ea typeface="Calibri"/>
                <a:cs typeface="Calibri"/>
                <a:sym typeface="Calibri"/>
              </a:rPr>
              <a:t>	</a:t>
            </a:r>
            <a:endParaRPr/>
          </a:p>
        </p:txBody>
      </p:sp>
      <p:sp>
        <p:nvSpPr>
          <p:cNvPr id="1258" name="Google Shape;1258;p136"/>
          <p:cNvSpPr/>
          <p:nvPr/>
        </p:nvSpPr>
        <p:spPr>
          <a:xfrm>
            <a:off x="457200" y="1524000"/>
            <a:ext cx="8305800" cy="2865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1100"/>
              </a:spcBef>
              <a:spcAft>
                <a:spcPts val="0"/>
              </a:spcAft>
              <a:buClr>
                <a:schemeClr val="dk1"/>
              </a:buClr>
              <a:buSzPts val="220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259" name="Google Shape;1259;p136"/>
          <p:cNvSpPr txBox="1"/>
          <p:nvPr/>
        </p:nvSpPr>
        <p:spPr>
          <a:xfrm>
            <a:off x="762000" y="1905000"/>
            <a:ext cx="7772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260" name="Google Shape;1260;p136"/>
          <p:cNvSpPr txBox="1"/>
          <p:nvPr/>
        </p:nvSpPr>
        <p:spPr>
          <a:xfrm>
            <a:off x="1447800" y="1295400"/>
            <a:ext cx="7467600" cy="9540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cap="none" strike="noStrike">
                <a:solidFill>
                  <a:schemeClr val="dk1"/>
                </a:solidFill>
                <a:latin typeface="Calibri"/>
                <a:ea typeface="Calibri"/>
                <a:cs typeface="Calibri"/>
                <a:sym typeface="Calibri"/>
              </a:rPr>
              <a:t>More precisely, the transmitted frame contains a collection of data groups</a:t>
            </a:r>
            <a:r>
              <a:rPr b="0" i="0" lang="en-US" sz="1800" u="none" cap="none" strike="noStrike">
                <a:solidFill>
                  <a:schemeClr val="dk1"/>
                </a:solidFill>
                <a:latin typeface="Calibri"/>
                <a:ea typeface="Calibri"/>
                <a:cs typeface="Calibri"/>
                <a:sym typeface="Calibri"/>
              </a:rPr>
              <a:t>.</a:t>
            </a:r>
            <a:endParaRPr/>
          </a:p>
        </p:txBody>
      </p:sp>
      <p:pic>
        <p:nvPicPr>
          <p:cNvPr descr="FIG5-12" id="1261" name="Google Shape;1261;p136"/>
          <p:cNvPicPr preferRelativeResize="0"/>
          <p:nvPr/>
        </p:nvPicPr>
        <p:blipFill rotWithShape="1">
          <a:blip r:embed="rId3">
            <a:alphaModFix/>
          </a:blip>
          <a:srcRect b="0" l="0" r="0" t="33871"/>
          <a:stretch/>
        </p:blipFill>
        <p:spPr>
          <a:xfrm>
            <a:off x="685800" y="3733800"/>
            <a:ext cx="7772400" cy="3124200"/>
          </a:xfrm>
          <a:prstGeom prst="rect">
            <a:avLst/>
          </a:prstGeom>
          <a:noFill/>
          <a:ln>
            <a:noFill/>
          </a:ln>
        </p:spPr>
      </p:pic>
      <p:pic>
        <p:nvPicPr>
          <p:cNvPr descr="download.png" id="1262" name="Google Shape;1262;p136"/>
          <p:cNvPicPr preferRelativeResize="0"/>
          <p:nvPr/>
        </p:nvPicPr>
        <p:blipFill rotWithShape="1">
          <a:blip r:embed="rId4">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68" name="Google Shape;1268;p137"/>
          <p:cNvSpPr/>
          <p:nvPr/>
        </p:nvSpPr>
        <p:spPr>
          <a:xfrm>
            <a:off x="381000" y="395288"/>
            <a:ext cx="6678613" cy="138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cap="none" strike="noStrike">
                <a:solidFill>
                  <a:srgbClr val="7030A0"/>
                </a:solidFill>
                <a:latin typeface="Calibri"/>
                <a:ea typeface="Calibri"/>
                <a:cs typeface="Calibri"/>
                <a:sym typeface="Calibri"/>
              </a:rPr>
              <a:t>Statistical Time Division Multiplexing</a:t>
            </a:r>
            <a:endParaRPr/>
          </a:p>
          <a:p>
            <a:pPr indent="0" lvl="0" marL="0" marR="0" rtl="0" algn="l">
              <a:spcBef>
                <a:spcPts val="0"/>
              </a:spcBef>
              <a:spcAft>
                <a:spcPts val="0"/>
              </a:spcAft>
              <a:buNone/>
            </a:pPr>
            <a:r>
              <a:t/>
            </a:r>
            <a:endParaRPr b="1" i="0" sz="2800" u="none" cap="none" strike="noStrike">
              <a:solidFill>
                <a:srgbClr val="820288"/>
              </a:solidFill>
              <a:latin typeface="Calibri"/>
              <a:ea typeface="Calibri"/>
              <a:cs typeface="Calibri"/>
              <a:sym typeface="Calibri"/>
            </a:endParaRPr>
          </a:p>
          <a:p>
            <a:pPr indent="0" lvl="0" marL="0" marR="0" rtl="0" algn="l">
              <a:spcBef>
                <a:spcPts val="0"/>
              </a:spcBef>
              <a:spcAft>
                <a:spcPts val="0"/>
              </a:spcAft>
              <a:buNone/>
            </a:pPr>
            <a:r>
              <a:rPr b="1" i="0" lang="en-US" sz="2000" u="none" cap="none" strike="noStrike">
                <a:solidFill>
                  <a:srgbClr val="820288"/>
                </a:solidFill>
                <a:latin typeface="Calibri"/>
                <a:ea typeface="Calibri"/>
                <a:cs typeface="Calibri"/>
                <a:sym typeface="Calibri"/>
              </a:rPr>
              <a:t>						          </a:t>
            </a:r>
            <a:r>
              <a:rPr b="1" i="0" lang="en-US" sz="2800" u="none" cap="none" strike="noStrike">
                <a:solidFill>
                  <a:srgbClr val="A703AF"/>
                </a:solidFill>
                <a:latin typeface="Calibri"/>
                <a:ea typeface="Calibri"/>
                <a:cs typeface="Calibri"/>
                <a:sym typeface="Calibri"/>
              </a:rPr>
              <a:t>	</a:t>
            </a:r>
            <a:endParaRPr/>
          </a:p>
        </p:txBody>
      </p:sp>
      <p:sp>
        <p:nvSpPr>
          <p:cNvPr id="1269" name="Google Shape;1269;p137"/>
          <p:cNvSpPr/>
          <p:nvPr/>
        </p:nvSpPr>
        <p:spPr>
          <a:xfrm>
            <a:off x="457200" y="1524000"/>
            <a:ext cx="8305800" cy="2865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1100"/>
              </a:spcBef>
              <a:spcAft>
                <a:spcPts val="0"/>
              </a:spcAft>
              <a:buClr>
                <a:schemeClr val="dk1"/>
              </a:buClr>
              <a:buSzPts val="220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270" name="Google Shape;1270;p137"/>
          <p:cNvSpPr txBox="1"/>
          <p:nvPr/>
        </p:nvSpPr>
        <p:spPr>
          <a:xfrm>
            <a:off x="381000" y="1738313"/>
            <a:ext cx="8305800" cy="35401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chemeClr val="dk1"/>
                </a:solidFill>
                <a:latin typeface="Calibri"/>
                <a:ea typeface="Calibri"/>
                <a:cs typeface="Calibri"/>
                <a:sym typeface="Calibri"/>
              </a:rPr>
              <a:t>A statistical multiplexor does not require a line over as high a speed line as synchronous time division multiplexing since STDM does not assume all sources will transmit all of the time!</a:t>
            </a:r>
            <a:endParaRPr/>
          </a:p>
          <a:p>
            <a:pPr indent="0" lvl="0" marL="0" marR="0" rtl="0" algn="l">
              <a:spcBef>
                <a:spcPts val="1600"/>
              </a:spcBef>
              <a:spcAft>
                <a:spcPts val="0"/>
              </a:spcAft>
              <a:buNone/>
            </a:pPr>
            <a:r>
              <a:rPr b="0" i="0" lang="en-US" sz="3200" u="none" cap="none" strike="noStrike">
                <a:solidFill>
                  <a:schemeClr val="dk1"/>
                </a:solidFill>
                <a:latin typeface="Calibri"/>
                <a:ea typeface="Calibri"/>
                <a:cs typeface="Calibri"/>
                <a:sym typeface="Calibri"/>
              </a:rPr>
              <a:t>Good for low bandwidth lines (used for LANs)</a:t>
            </a:r>
            <a:endParaRPr/>
          </a:p>
          <a:p>
            <a:pPr indent="0" lvl="0" marL="0" marR="0" rtl="0" algn="l">
              <a:spcBef>
                <a:spcPts val="1600"/>
              </a:spcBef>
              <a:spcAft>
                <a:spcPts val="0"/>
              </a:spcAft>
              <a:buNone/>
            </a:pPr>
            <a:r>
              <a:rPr b="0" i="1" lang="en-US" sz="3200" u="none" cap="none" strike="noStrike">
                <a:solidFill>
                  <a:srgbClr val="FF0066"/>
                </a:solidFill>
                <a:latin typeface="Calibri"/>
                <a:ea typeface="Calibri"/>
                <a:cs typeface="Calibri"/>
                <a:sym typeface="Calibri"/>
              </a:rPr>
              <a:t>Much more efficient use of bandwidth!</a:t>
            </a:r>
            <a:endParaRPr/>
          </a:p>
        </p:txBody>
      </p:sp>
      <p:pic>
        <p:nvPicPr>
          <p:cNvPr descr="download.png" id="1271" name="Google Shape;1271;p137"/>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1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77" name="Google Shape;1277;p138"/>
          <p:cNvSpPr/>
          <p:nvPr/>
        </p:nvSpPr>
        <p:spPr>
          <a:xfrm>
            <a:off x="0" y="395288"/>
            <a:ext cx="6553200" cy="107791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3200" u="none" cap="none" strike="noStrike">
                <a:solidFill>
                  <a:srgbClr val="7030A0"/>
                </a:solidFill>
                <a:latin typeface="Calibri"/>
                <a:ea typeface="Calibri"/>
                <a:cs typeface="Calibri"/>
                <a:sym typeface="Calibri"/>
              </a:rPr>
              <a:t>Wavelength Division Multiplexing     (WDM)</a:t>
            </a:r>
            <a:r>
              <a:rPr b="1" i="0" lang="en-US" sz="3200" u="none" cap="none" strike="noStrike">
                <a:solidFill>
                  <a:srgbClr val="7030A0"/>
                </a:solidFill>
                <a:latin typeface="Calibri"/>
                <a:ea typeface="Calibri"/>
                <a:cs typeface="Calibri"/>
                <a:sym typeface="Calibri"/>
              </a:rPr>
              <a:t>	</a:t>
            </a:r>
            <a:r>
              <a:rPr b="1" i="0" lang="en-US" sz="2000" u="none" cap="none" strike="noStrike">
                <a:solidFill>
                  <a:srgbClr val="7030A0"/>
                </a:solidFill>
                <a:latin typeface="Calibri"/>
                <a:ea typeface="Calibri"/>
                <a:cs typeface="Calibri"/>
                <a:sym typeface="Calibri"/>
              </a:rPr>
              <a:t>			          </a:t>
            </a:r>
            <a:r>
              <a:rPr b="1" i="0" lang="en-US" sz="2800" u="none" cap="none" strike="noStrike">
                <a:solidFill>
                  <a:srgbClr val="7030A0"/>
                </a:solidFill>
                <a:latin typeface="Calibri"/>
                <a:ea typeface="Calibri"/>
                <a:cs typeface="Calibri"/>
                <a:sym typeface="Calibri"/>
              </a:rPr>
              <a:t>	</a:t>
            </a:r>
            <a:endParaRPr/>
          </a:p>
        </p:txBody>
      </p:sp>
      <p:sp>
        <p:nvSpPr>
          <p:cNvPr id="1278" name="Google Shape;1278;p138"/>
          <p:cNvSpPr/>
          <p:nvPr/>
        </p:nvSpPr>
        <p:spPr>
          <a:xfrm>
            <a:off x="457200" y="1524000"/>
            <a:ext cx="8305800" cy="2865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1100"/>
              </a:spcBef>
              <a:spcAft>
                <a:spcPts val="0"/>
              </a:spcAft>
              <a:buClr>
                <a:schemeClr val="dk1"/>
              </a:buClr>
              <a:buSzPts val="220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279" name="Google Shape;1279;p138"/>
          <p:cNvSpPr txBox="1"/>
          <p:nvPr/>
        </p:nvSpPr>
        <p:spPr>
          <a:xfrm>
            <a:off x="762000" y="1905000"/>
            <a:ext cx="7772400" cy="28622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4000" u="none" cap="none" strike="noStrike">
                <a:solidFill>
                  <a:schemeClr val="dk1"/>
                </a:solidFill>
                <a:latin typeface="Calibri"/>
                <a:ea typeface="Calibri"/>
                <a:cs typeface="Calibri"/>
                <a:sym typeface="Calibri"/>
              </a:rPr>
              <a:t>Give each message a different wavelength (frequency)</a:t>
            </a:r>
            <a:endParaRPr/>
          </a:p>
          <a:p>
            <a:pPr indent="0" lvl="0" marL="0" marR="0" rtl="0" algn="l">
              <a:spcBef>
                <a:spcPts val="2000"/>
              </a:spcBef>
              <a:spcAft>
                <a:spcPts val="0"/>
              </a:spcAft>
              <a:buNone/>
            </a:pPr>
            <a:r>
              <a:rPr b="0" i="0" lang="en-US" sz="4000" u="none" cap="none" strike="noStrike">
                <a:solidFill>
                  <a:schemeClr val="dk1"/>
                </a:solidFill>
                <a:latin typeface="Calibri"/>
                <a:ea typeface="Calibri"/>
                <a:cs typeface="Calibri"/>
                <a:sym typeface="Calibri"/>
              </a:rPr>
              <a:t>Easy to do with fiber optics and optical sources</a:t>
            </a:r>
            <a:endParaRPr/>
          </a:p>
        </p:txBody>
      </p:sp>
      <p:pic>
        <p:nvPicPr>
          <p:cNvPr descr="download.png" id="1280" name="Google Shape;1280;p138"/>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1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86" name="Google Shape;1286;p139"/>
          <p:cNvSpPr/>
          <p:nvPr/>
        </p:nvSpPr>
        <p:spPr>
          <a:xfrm>
            <a:off x="457200" y="1524000"/>
            <a:ext cx="8305800" cy="2865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1100"/>
              </a:spcBef>
              <a:spcAft>
                <a:spcPts val="0"/>
              </a:spcAft>
              <a:buClr>
                <a:schemeClr val="dk1"/>
              </a:buClr>
              <a:buSzPts val="220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287" name="Google Shape;1287;p139"/>
          <p:cNvSpPr txBox="1"/>
          <p:nvPr/>
        </p:nvSpPr>
        <p:spPr>
          <a:xfrm>
            <a:off x="228600" y="228600"/>
            <a:ext cx="8229600" cy="72326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600" u="none" cap="none" strike="noStrike">
                <a:solidFill>
                  <a:srgbClr val="7030A0"/>
                </a:solidFill>
                <a:latin typeface="Calibri"/>
                <a:ea typeface="Calibri"/>
                <a:cs typeface="Calibri"/>
                <a:sym typeface="Calibri"/>
              </a:rPr>
              <a:t>Dense Wavelength Division </a:t>
            </a:r>
            <a:endParaRPr/>
          </a:p>
          <a:p>
            <a:pPr indent="0" lvl="0" marL="0" marR="0" rtl="0" algn="l">
              <a:spcBef>
                <a:spcPts val="0"/>
              </a:spcBef>
              <a:spcAft>
                <a:spcPts val="0"/>
              </a:spcAft>
              <a:buNone/>
            </a:pPr>
            <a:r>
              <a:rPr b="0" i="0" lang="en-US" sz="3600" u="none" cap="none" strike="noStrike">
                <a:solidFill>
                  <a:srgbClr val="7030A0"/>
                </a:solidFill>
                <a:latin typeface="Calibri"/>
                <a:ea typeface="Calibri"/>
                <a:cs typeface="Calibri"/>
                <a:sym typeface="Calibri"/>
              </a:rPr>
              <a:t>Multiplexing (DWDM)</a:t>
            </a:r>
            <a:endParaRPr/>
          </a:p>
          <a:p>
            <a:pPr indent="0" lvl="0" marL="0" marR="0" rtl="0" algn="l">
              <a:spcBef>
                <a:spcPts val="1400"/>
              </a:spcBef>
              <a:spcAft>
                <a:spcPts val="0"/>
              </a:spcAft>
              <a:buNone/>
            </a:pPr>
            <a:r>
              <a:rPr b="0" i="0" lang="en-US" sz="2800" u="none" cap="none" strike="noStrike">
                <a:solidFill>
                  <a:schemeClr val="dk1"/>
                </a:solidFill>
                <a:latin typeface="Calibri"/>
                <a:ea typeface="Calibri"/>
                <a:cs typeface="Calibri"/>
                <a:sym typeface="Calibri"/>
              </a:rPr>
              <a:t>Dense wavelength division multiplexing is often called just wavelength division multiplexing </a:t>
            </a:r>
            <a:endParaRPr/>
          </a:p>
          <a:p>
            <a:pPr indent="0" lvl="0" marL="0" marR="0" rtl="0" algn="l">
              <a:spcBef>
                <a:spcPts val="1400"/>
              </a:spcBef>
              <a:spcAft>
                <a:spcPts val="0"/>
              </a:spcAft>
              <a:buNone/>
            </a:pPr>
            <a:r>
              <a:rPr b="0" i="0" lang="en-US" sz="2800" u="none" cap="none" strike="noStrike">
                <a:solidFill>
                  <a:schemeClr val="dk1"/>
                </a:solidFill>
                <a:latin typeface="Calibri"/>
                <a:ea typeface="Calibri"/>
                <a:cs typeface="Calibri"/>
                <a:sym typeface="Calibri"/>
              </a:rPr>
              <a:t>Dense wavelength division multiplexing multiplexes multiple data streams onto a single fiber optic line.</a:t>
            </a:r>
            <a:endParaRPr/>
          </a:p>
          <a:p>
            <a:pPr indent="0" lvl="0" marL="0" marR="0" rtl="0" algn="l">
              <a:spcBef>
                <a:spcPts val="1400"/>
              </a:spcBef>
              <a:spcAft>
                <a:spcPts val="0"/>
              </a:spcAft>
              <a:buNone/>
            </a:pPr>
            <a:r>
              <a:rPr b="0" i="0" lang="en-US" sz="2800" u="none" cap="none" strike="noStrike">
                <a:solidFill>
                  <a:schemeClr val="dk1"/>
                </a:solidFill>
                <a:latin typeface="Calibri"/>
                <a:ea typeface="Calibri"/>
                <a:cs typeface="Calibri"/>
                <a:sym typeface="Calibri"/>
              </a:rPr>
              <a:t>Different wavelength lasers (called lambdas) transmit the multiple signals.</a:t>
            </a:r>
            <a:endParaRPr/>
          </a:p>
          <a:p>
            <a:pPr indent="0" lvl="0" marL="0" marR="0" rtl="0" algn="l">
              <a:spcBef>
                <a:spcPts val="1400"/>
              </a:spcBef>
              <a:spcAft>
                <a:spcPts val="0"/>
              </a:spcAft>
              <a:buNone/>
            </a:pPr>
            <a:r>
              <a:rPr b="0" i="0" lang="en-US" sz="2800" u="none" cap="none" strike="noStrike">
                <a:solidFill>
                  <a:schemeClr val="dk1"/>
                </a:solidFill>
                <a:latin typeface="Calibri"/>
                <a:ea typeface="Calibri"/>
                <a:cs typeface="Calibri"/>
                <a:sym typeface="Calibri"/>
              </a:rPr>
              <a:t>Each signal carried on the fiber can be transmitted at a different rate from the other signals.</a:t>
            </a:r>
            <a:endParaRPr/>
          </a:p>
          <a:p>
            <a:pPr indent="0" lvl="0" marL="0" marR="0" rtl="0" algn="l">
              <a:spcBef>
                <a:spcPts val="1400"/>
              </a:spcBef>
              <a:spcAft>
                <a:spcPts val="0"/>
              </a:spcAft>
              <a:buNone/>
            </a:pPr>
            <a:r>
              <a:rPr b="0" i="0" lang="en-US" sz="2800" u="none" cap="none" strike="noStrike">
                <a:solidFill>
                  <a:schemeClr val="dk1"/>
                </a:solidFill>
                <a:latin typeface="Calibri"/>
                <a:ea typeface="Calibri"/>
                <a:cs typeface="Calibri"/>
                <a:sym typeface="Calibri"/>
              </a:rPr>
              <a:t>Dense wavelength division multiplexing combines many (30, 40, 50, 60, more?) onto one fiber.</a:t>
            </a:r>
            <a:endParaRPr/>
          </a:p>
          <a:p>
            <a:pPr indent="0" lvl="0" marL="0" marR="0" rtl="0" algn="l">
              <a:spcBef>
                <a:spcPts val="1400"/>
              </a:spcBef>
              <a:spcAft>
                <a:spcPts val="0"/>
              </a:spcAft>
              <a:buNone/>
            </a:pPr>
            <a:r>
              <a:t/>
            </a:r>
            <a:endParaRPr b="0" i="0" sz="2800" u="none" cap="none" strike="noStrike">
              <a:solidFill>
                <a:schemeClr val="dk1"/>
              </a:solidFill>
              <a:latin typeface="Calibri"/>
              <a:ea typeface="Calibri"/>
              <a:cs typeface="Calibri"/>
              <a:sym typeface="Calibri"/>
            </a:endParaRPr>
          </a:p>
        </p:txBody>
      </p:sp>
      <p:pic>
        <p:nvPicPr>
          <p:cNvPr descr="download.png" id="1288" name="Google Shape;1288;p139"/>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4"/>
          <p:cNvSpPr txBox="1"/>
          <p:nvPr>
            <p:ph idx="12" type="sldNum"/>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4.</a:t>
            </a:r>
            <a:fld id="{00000000-1234-1234-1234-123412341234}" type="slidenum">
              <a:rPr lang="en-US"/>
              <a:t>‹#›</a:t>
            </a:fld>
            <a:endParaRPr/>
          </a:p>
        </p:txBody>
      </p:sp>
      <p:sp>
        <p:nvSpPr>
          <p:cNvPr id="214" name="Google Shape;214;p14"/>
          <p:cNvSpPr txBox="1"/>
          <p:nvPr>
            <p:ph type="title"/>
          </p:nvPr>
        </p:nvSpPr>
        <p:spPr>
          <a:xfrm>
            <a:off x="685800" y="609600"/>
            <a:ext cx="7772400" cy="1143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Line encoding characteristics</a:t>
            </a:r>
            <a:endParaRPr/>
          </a:p>
        </p:txBody>
      </p:sp>
      <p:sp>
        <p:nvSpPr>
          <p:cNvPr id="215" name="Google Shape;215;p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hlink"/>
              </a:buClr>
              <a:buSzPts val="3200"/>
              <a:buChar char="•"/>
            </a:pPr>
            <a:r>
              <a:rPr lang="en-US">
                <a:solidFill>
                  <a:schemeClr val="hlink"/>
                </a:solidFill>
              </a:rPr>
              <a:t>DC components</a:t>
            </a:r>
            <a:r>
              <a:rPr lang="en-US"/>
              <a:t> - when the voltage level remains constant for long periods of time, there is an increase in the low frequencies of the signal. Most channels are bandpass and may not support the low frequencies.</a:t>
            </a:r>
            <a:endParaRPr/>
          </a:p>
          <a:p>
            <a:pPr indent="-342900" lvl="0" marL="342900" rtl="0" algn="just">
              <a:spcBef>
                <a:spcPts val="640"/>
              </a:spcBef>
              <a:spcAft>
                <a:spcPts val="0"/>
              </a:spcAft>
              <a:buClr>
                <a:schemeClr val="dk1"/>
              </a:buClr>
              <a:buSzPts val="3200"/>
              <a:buChar char="•"/>
            </a:pPr>
            <a:r>
              <a:rPr lang="en-US"/>
              <a:t>This will require the removal of the dc component of a transmitted signal.</a:t>
            </a:r>
            <a:endParaRPr/>
          </a:p>
        </p:txBody>
      </p:sp>
      <p:pic>
        <p:nvPicPr>
          <p:cNvPr descr="download.png" id="216" name="Google Shape;216;p14"/>
          <p:cNvPicPr preferRelativeResize="0"/>
          <p:nvPr/>
        </p:nvPicPr>
        <p:blipFill rotWithShape="1">
          <a:blip r:embed="rId3">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1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4" name="Google Shape;1294;p140"/>
          <p:cNvSpPr/>
          <p:nvPr/>
        </p:nvSpPr>
        <p:spPr>
          <a:xfrm>
            <a:off x="381000" y="395288"/>
            <a:ext cx="6648450" cy="9540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820288"/>
                </a:solidFill>
                <a:latin typeface="Calibri"/>
                <a:ea typeface="Calibri"/>
                <a:cs typeface="Calibri"/>
                <a:sym typeface="Calibri"/>
              </a:rPr>
              <a:t>	   Data Signals Transmitted </a:t>
            </a:r>
            <a:endParaRPr/>
          </a:p>
          <a:p>
            <a:pPr indent="0" lvl="0" marL="0" marR="0" rtl="0" algn="l">
              <a:spcBef>
                <a:spcPts val="0"/>
              </a:spcBef>
              <a:spcAft>
                <a:spcPts val="0"/>
              </a:spcAft>
              <a:buNone/>
            </a:pPr>
            <a:r>
              <a:rPr b="1" i="0" lang="en-US" sz="2000" u="none" cap="none" strike="noStrike">
                <a:solidFill>
                  <a:srgbClr val="820288"/>
                </a:solidFill>
                <a:latin typeface="Calibri"/>
                <a:ea typeface="Calibri"/>
                <a:cs typeface="Calibri"/>
                <a:sym typeface="Calibri"/>
              </a:rPr>
              <a:t>						          </a:t>
            </a:r>
            <a:r>
              <a:rPr b="1" i="0" lang="en-US" sz="2800" u="none" cap="none" strike="noStrike">
                <a:solidFill>
                  <a:srgbClr val="A703AF"/>
                </a:solidFill>
                <a:latin typeface="Calibri"/>
                <a:ea typeface="Calibri"/>
                <a:cs typeface="Calibri"/>
                <a:sym typeface="Calibri"/>
              </a:rPr>
              <a:t>	</a:t>
            </a:r>
            <a:endParaRPr/>
          </a:p>
        </p:txBody>
      </p:sp>
      <p:sp>
        <p:nvSpPr>
          <p:cNvPr id="1295" name="Google Shape;1295;p140"/>
          <p:cNvSpPr/>
          <p:nvPr/>
        </p:nvSpPr>
        <p:spPr>
          <a:xfrm>
            <a:off x="457200" y="1524000"/>
            <a:ext cx="8305800" cy="2865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1100"/>
              </a:spcBef>
              <a:spcAft>
                <a:spcPts val="0"/>
              </a:spcAft>
              <a:buClr>
                <a:schemeClr val="dk1"/>
              </a:buClr>
              <a:buSzPts val="220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296" name="Google Shape;1296;p140"/>
          <p:cNvSpPr txBox="1"/>
          <p:nvPr/>
        </p:nvSpPr>
        <p:spPr>
          <a:xfrm>
            <a:off x="762000" y="1905000"/>
            <a:ext cx="7772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FIG5-13" id="1297" name="Google Shape;1297;p140"/>
          <p:cNvPicPr preferRelativeResize="0"/>
          <p:nvPr/>
        </p:nvPicPr>
        <p:blipFill rotWithShape="1">
          <a:blip r:embed="rId3">
            <a:alphaModFix/>
          </a:blip>
          <a:srcRect b="0" l="0" r="0" t="19717"/>
          <a:stretch/>
        </p:blipFill>
        <p:spPr>
          <a:xfrm>
            <a:off x="533400" y="2514600"/>
            <a:ext cx="8128000" cy="4343400"/>
          </a:xfrm>
          <a:prstGeom prst="rect">
            <a:avLst/>
          </a:prstGeom>
          <a:noFill/>
          <a:ln>
            <a:noFill/>
          </a:ln>
        </p:spPr>
      </p:pic>
      <p:pic>
        <p:nvPicPr>
          <p:cNvPr descr="download.png" id="1298" name="Google Shape;1298;p140"/>
          <p:cNvPicPr preferRelativeResize="0"/>
          <p:nvPr/>
        </p:nvPicPr>
        <p:blipFill rotWithShape="1">
          <a:blip r:embed="rId4">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1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04" name="Google Shape;1304;p141"/>
          <p:cNvSpPr/>
          <p:nvPr/>
        </p:nvSpPr>
        <p:spPr>
          <a:xfrm>
            <a:off x="381000" y="395288"/>
            <a:ext cx="6648450" cy="9540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820288"/>
                </a:solidFill>
                <a:latin typeface="Calibri"/>
                <a:ea typeface="Calibri"/>
                <a:cs typeface="Calibri"/>
                <a:sym typeface="Calibri"/>
              </a:rPr>
              <a:t>	   </a:t>
            </a:r>
            <a:endParaRPr/>
          </a:p>
          <a:p>
            <a:pPr indent="0" lvl="0" marL="0" marR="0" rtl="0" algn="l">
              <a:spcBef>
                <a:spcPts val="0"/>
              </a:spcBef>
              <a:spcAft>
                <a:spcPts val="0"/>
              </a:spcAft>
              <a:buNone/>
            </a:pPr>
            <a:r>
              <a:rPr b="1" i="0" lang="en-US" sz="2000" u="none" cap="none" strike="noStrike">
                <a:solidFill>
                  <a:srgbClr val="820288"/>
                </a:solidFill>
                <a:latin typeface="Calibri"/>
                <a:ea typeface="Calibri"/>
                <a:cs typeface="Calibri"/>
                <a:sym typeface="Calibri"/>
              </a:rPr>
              <a:t>						          </a:t>
            </a:r>
            <a:r>
              <a:rPr b="1" i="0" lang="en-US" sz="2800" u="none" cap="none" strike="noStrike">
                <a:solidFill>
                  <a:srgbClr val="A703AF"/>
                </a:solidFill>
                <a:latin typeface="Calibri"/>
                <a:ea typeface="Calibri"/>
                <a:cs typeface="Calibri"/>
                <a:sym typeface="Calibri"/>
              </a:rPr>
              <a:t>	</a:t>
            </a:r>
            <a:endParaRPr/>
          </a:p>
        </p:txBody>
      </p:sp>
      <p:sp>
        <p:nvSpPr>
          <p:cNvPr id="1305" name="Google Shape;1305;p141"/>
          <p:cNvSpPr/>
          <p:nvPr/>
        </p:nvSpPr>
        <p:spPr>
          <a:xfrm>
            <a:off x="457200" y="1524000"/>
            <a:ext cx="8305800" cy="2865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1100"/>
              </a:spcBef>
              <a:spcAft>
                <a:spcPts val="0"/>
              </a:spcAft>
              <a:buClr>
                <a:schemeClr val="dk1"/>
              </a:buClr>
              <a:buSzPts val="220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306" name="Google Shape;1306;p141"/>
          <p:cNvSpPr txBox="1"/>
          <p:nvPr/>
        </p:nvSpPr>
        <p:spPr>
          <a:xfrm>
            <a:off x="762000" y="1905000"/>
            <a:ext cx="7772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FIG5-14" id="1307" name="Google Shape;1307;p141"/>
          <p:cNvPicPr preferRelativeResize="0"/>
          <p:nvPr/>
        </p:nvPicPr>
        <p:blipFill rotWithShape="1">
          <a:blip r:embed="rId3">
            <a:alphaModFix/>
          </a:blip>
          <a:srcRect b="0" l="0" r="0" t="19717"/>
          <a:stretch/>
        </p:blipFill>
        <p:spPr>
          <a:xfrm>
            <a:off x="533400" y="2514600"/>
            <a:ext cx="8128000" cy="4343400"/>
          </a:xfrm>
          <a:prstGeom prst="rect">
            <a:avLst/>
          </a:prstGeom>
          <a:noFill/>
          <a:ln>
            <a:noFill/>
          </a:ln>
        </p:spPr>
      </p:pic>
      <p:pic>
        <p:nvPicPr>
          <p:cNvPr descr="download.png" id="1308" name="Google Shape;1308;p141"/>
          <p:cNvPicPr preferRelativeResize="0"/>
          <p:nvPr/>
        </p:nvPicPr>
        <p:blipFill rotWithShape="1">
          <a:blip r:embed="rId4">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14" name="Google Shape;1314;p142"/>
          <p:cNvSpPr/>
          <p:nvPr/>
        </p:nvSpPr>
        <p:spPr>
          <a:xfrm>
            <a:off x="381000" y="395288"/>
            <a:ext cx="6648450" cy="1446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rgbClr val="7030A0"/>
                </a:solidFill>
                <a:latin typeface="Calibri"/>
                <a:ea typeface="Calibri"/>
                <a:cs typeface="Calibri"/>
                <a:sym typeface="Calibri"/>
              </a:rPr>
              <a:t>Code Division Multiplexing (CDM)</a:t>
            </a:r>
            <a:endParaRPr/>
          </a:p>
          <a:p>
            <a:pPr indent="0" lvl="0" marL="0" marR="0" rtl="0" algn="l">
              <a:spcBef>
                <a:spcPts val="0"/>
              </a:spcBef>
              <a:spcAft>
                <a:spcPts val="0"/>
              </a:spcAft>
              <a:buNone/>
            </a:pPr>
            <a:r>
              <a:t/>
            </a:r>
            <a:endParaRPr b="1" i="0" sz="2800" u="none" cap="none" strike="noStrike">
              <a:solidFill>
                <a:srgbClr val="7030A0"/>
              </a:solidFill>
              <a:latin typeface="Calibri"/>
              <a:ea typeface="Calibri"/>
              <a:cs typeface="Calibri"/>
              <a:sym typeface="Calibri"/>
            </a:endParaRPr>
          </a:p>
          <a:p>
            <a:pPr indent="0" lvl="0" marL="0" marR="0" rtl="0" algn="l">
              <a:spcBef>
                <a:spcPts val="0"/>
              </a:spcBef>
              <a:spcAft>
                <a:spcPts val="0"/>
              </a:spcAft>
              <a:buNone/>
            </a:pPr>
            <a:r>
              <a:rPr b="1" i="0" lang="en-US" sz="2000" u="none" cap="none" strike="noStrike">
                <a:solidFill>
                  <a:srgbClr val="820288"/>
                </a:solidFill>
                <a:latin typeface="Calibri"/>
                <a:ea typeface="Calibri"/>
                <a:cs typeface="Calibri"/>
                <a:sym typeface="Calibri"/>
              </a:rPr>
              <a:t>						          </a:t>
            </a:r>
            <a:r>
              <a:rPr b="1" i="0" lang="en-US" sz="2800" u="none" cap="none" strike="noStrike">
                <a:solidFill>
                  <a:srgbClr val="A703AF"/>
                </a:solidFill>
                <a:latin typeface="Calibri"/>
                <a:ea typeface="Calibri"/>
                <a:cs typeface="Calibri"/>
                <a:sym typeface="Calibri"/>
              </a:rPr>
              <a:t>	</a:t>
            </a:r>
            <a:endParaRPr/>
          </a:p>
        </p:txBody>
      </p:sp>
      <p:sp>
        <p:nvSpPr>
          <p:cNvPr id="1315" name="Google Shape;1315;p142"/>
          <p:cNvSpPr/>
          <p:nvPr/>
        </p:nvSpPr>
        <p:spPr>
          <a:xfrm>
            <a:off x="457200" y="1524000"/>
            <a:ext cx="8305800" cy="2865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1100"/>
              </a:spcBef>
              <a:spcAft>
                <a:spcPts val="0"/>
              </a:spcAft>
              <a:buClr>
                <a:schemeClr val="dk1"/>
              </a:buClr>
              <a:buSzPts val="220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316" name="Google Shape;1316;p142"/>
          <p:cNvSpPr txBox="1"/>
          <p:nvPr/>
        </p:nvSpPr>
        <p:spPr>
          <a:xfrm>
            <a:off x="685800" y="1828800"/>
            <a:ext cx="7772400" cy="4278313"/>
          </a:xfrm>
          <a:prstGeom prst="rect">
            <a:avLst/>
          </a:prstGeom>
          <a:noFill/>
          <a:ln>
            <a:noFill/>
          </a:ln>
        </p:spPr>
        <p:txBody>
          <a:bodyPr anchorCtr="0" anchor="t" bIns="45700" lIns="91425" spcFirstLastPara="1" rIns="91425" wrap="square" tIns="45700">
            <a:spAutoFit/>
          </a:bodyPr>
          <a:lstStyle/>
          <a:p>
            <a:pPr indent="0" lvl="1" marL="457200" marR="0" rtl="0" algn="just">
              <a:spcBef>
                <a:spcPts val="0"/>
              </a:spcBef>
              <a:spcAft>
                <a:spcPts val="0"/>
              </a:spcAft>
              <a:buNone/>
            </a:pPr>
            <a:r>
              <a:rPr b="0" i="0" lang="en-US" sz="3200" u="none" cap="none" strike="noStrike">
                <a:solidFill>
                  <a:schemeClr val="dk1"/>
                </a:solidFill>
                <a:latin typeface="Calibri"/>
                <a:ea typeface="Calibri"/>
                <a:cs typeface="Calibri"/>
                <a:sym typeface="Calibri"/>
              </a:rPr>
              <a:t>Old but now new method</a:t>
            </a:r>
            <a:endParaRPr/>
          </a:p>
          <a:p>
            <a:pPr indent="0" lvl="0" marL="0" marR="0" rtl="0" algn="just">
              <a:spcBef>
                <a:spcPts val="1600"/>
              </a:spcBef>
              <a:spcAft>
                <a:spcPts val="0"/>
              </a:spcAft>
              <a:buNone/>
            </a:pPr>
            <a:r>
              <a:rPr b="0" i="0" lang="en-US" sz="3200" u="none" cap="none" strike="noStrike">
                <a:solidFill>
                  <a:schemeClr val="dk1"/>
                </a:solidFill>
                <a:latin typeface="Calibri"/>
                <a:ea typeface="Calibri"/>
                <a:cs typeface="Calibri"/>
                <a:sym typeface="Calibri"/>
              </a:rPr>
              <a:t>Also known as code division multiple access (CDMA)</a:t>
            </a:r>
            <a:endParaRPr/>
          </a:p>
          <a:p>
            <a:pPr indent="0" lvl="0" marL="0" marR="0" rtl="0" algn="just">
              <a:spcBef>
                <a:spcPts val="1600"/>
              </a:spcBef>
              <a:spcAft>
                <a:spcPts val="0"/>
              </a:spcAft>
              <a:buNone/>
            </a:pPr>
            <a:r>
              <a:rPr b="0" i="0" lang="en-US" sz="3200" u="none" cap="none" strike="noStrike">
                <a:solidFill>
                  <a:schemeClr val="dk1"/>
                </a:solidFill>
                <a:latin typeface="Calibri"/>
                <a:ea typeface="Calibri"/>
                <a:cs typeface="Calibri"/>
                <a:sym typeface="Calibri"/>
              </a:rPr>
              <a:t>An advanced technique that allows multiple devices to transmit on the </a:t>
            </a:r>
            <a:r>
              <a:rPr b="0" i="1" lang="en-US" sz="3200" u="none" cap="none" strike="noStrike">
                <a:solidFill>
                  <a:schemeClr val="dk1"/>
                </a:solidFill>
                <a:latin typeface="Calibri"/>
                <a:ea typeface="Calibri"/>
                <a:cs typeface="Calibri"/>
                <a:sym typeface="Calibri"/>
              </a:rPr>
              <a:t>same</a:t>
            </a:r>
            <a:r>
              <a:rPr b="0" i="0" lang="en-US" sz="3200" u="none" cap="none" strike="noStrike">
                <a:solidFill>
                  <a:schemeClr val="dk1"/>
                </a:solidFill>
                <a:latin typeface="Calibri"/>
                <a:ea typeface="Calibri"/>
                <a:cs typeface="Calibri"/>
                <a:sym typeface="Calibri"/>
              </a:rPr>
              <a:t> frequencies at the </a:t>
            </a:r>
            <a:r>
              <a:rPr b="0" i="1" lang="en-US" sz="3200" u="none" cap="none" strike="noStrike">
                <a:solidFill>
                  <a:schemeClr val="dk1"/>
                </a:solidFill>
                <a:latin typeface="Calibri"/>
                <a:ea typeface="Calibri"/>
                <a:cs typeface="Calibri"/>
                <a:sym typeface="Calibri"/>
              </a:rPr>
              <a:t>same</a:t>
            </a:r>
            <a:r>
              <a:rPr b="0" i="0" lang="en-US" sz="3200" u="none" cap="none" strike="noStrike">
                <a:solidFill>
                  <a:schemeClr val="dk1"/>
                </a:solidFill>
                <a:latin typeface="Calibri"/>
                <a:ea typeface="Calibri"/>
                <a:cs typeface="Calibri"/>
                <a:sym typeface="Calibri"/>
              </a:rPr>
              <a:t> time using different codes</a:t>
            </a:r>
            <a:endParaRPr/>
          </a:p>
          <a:p>
            <a:pPr indent="0" lvl="0" marL="0" marR="0" rtl="0" algn="just">
              <a:spcBef>
                <a:spcPts val="1600"/>
              </a:spcBef>
              <a:spcAft>
                <a:spcPts val="0"/>
              </a:spcAft>
              <a:buNone/>
            </a:pPr>
            <a:r>
              <a:rPr b="0" i="0" lang="en-US" sz="3200" u="none" cap="none" strike="noStrike">
                <a:solidFill>
                  <a:srgbClr val="FF0066"/>
                </a:solidFill>
                <a:latin typeface="Calibri"/>
                <a:ea typeface="Calibri"/>
                <a:cs typeface="Calibri"/>
                <a:sym typeface="Calibri"/>
              </a:rPr>
              <a:t>Used for mobile communications</a:t>
            </a:r>
            <a:endParaRPr/>
          </a:p>
        </p:txBody>
      </p:sp>
      <p:pic>
        <p:nvPicPr>
          <p:cNvPr descr="download.png" id="1317" name="Google Shape;1317;p142"/>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1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23" name="Google Shape;1323;p143"/>
          <p:cNvSpPr/>
          <p:nvPr/>
        </p:nvSpPr>
        <p:spPr>
          <a:xfrm>
            <a:off x="381000" y="395288"/>
            <a:ext cx="6648450" cy="9540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820288"/>
                </a:solidFill>
                <a:latin typeface="Calibri"/>
                <a:ea typeface="Calibri"/>
                <a:cs typeface="Calibri"/>
                <a:sym typeface="Calibri"/>
              </a:rPr>
              <a:t>	   </a:t>
            </a:r>
            <a:endParaRPr/>
          </a:p>
          <a:p>
            <a:pPr indent="0" lvl="0" marL="0" marR="0" rtl="0" algn="l">
              <a:spcBef>
                <a:spcPts val="0"/>
              </a:spcBef>
              <a:spcAft>
                <a:spcPts val="0"/>
              </a:spcAft>
              <a:buNone/>
            </a:pPr>
            <a:r>
              <a:rPr b="1" i="0" lang="en-US" sz="2000" u="none" cap="none" strike="noStrike">
                <a:solidFill>
                  <a:srgbClr val="820288"/>
                </a:solidFill>
                <a:latin typeface="Calibri"/>
                <a:ea typeface="Calibri"/>
                <a:cs typeface="Calibri"/>
                <a:sym typeface="Calibri"/>
              </a:rPr>
              <a:t>						          </a:t>
            </a:r>
            <a:r>
              <a:rPr b="1" i="0" lang="en-US" sz="2800" u="none" cap="none" strike="noStrike">
                <a:solidFill>
                  <a:srgbClr val="A703AF"/>
                </a:solidFill>
                <a:latin typeface="Calibri"/>
                <a:ea typeface="Calibri"/>
                <a:cs typeface="Calibri"/>
                <a:sym typeface="Calibri"/>
              </a:rPr>
              <a:t>	</a:t>
            </a:r>
            <a:endParaRPr/>
          </a:p>
        </p:txBody>
      </p:sp>
      <p:sp>
        <p:nvSpPr>
          <p:cNvPr id="1324" name="Google Shape;1324;p143"/>
          <p:cNvSpPr/>
          <p:nvPr/>
        </p:nvSpPr>
        <p:spPr>
          <a:xfrm>
            <a:off x="457200" y="1524000"/>
            <a:ext cx="8305800" cy="2865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1100"/>
              </a:spcBef>
              <a:spcAft>
                <a:spcPts val="0"/>
              </a:spcAft>
              <a:buClr>
                <a:schemeClr val="dk1"/>
              </a:buClr>
              <a:buSzPts val="220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325" name="Google Shape;1325;p143"/>
          <p:cNvSpPr txBox="1"/>
          <p:nvPr/>
        </p:nvSpPr>
        <p:spPr>
          <a:xfrm>
            <a:off x="685800" y="1752600"/>
            <a:ext cx="7772400" cy="39274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600" u="none" cap="none" strike="noStrike">
                <a:solidFill>
                  <a:schemeClr val="dk1"/>
                </a:solidFill>
                <a:latin typeface="Calibri"/>
                <a:ea typeface="Calibri"/>
                <a:cs typeface="Calibri"/>
                <a:sym typeface="Calibri"/>
              </a:rPr>
              <a:t>Code Division Multiplexing</a:t>
            </a:r>
            <a:endParaRPr/>
          </a:p>
          <a:p>
            <a:pPr indent="0" lvl="0" marL="0" marR="0" rtl="0" algn="l">
              <a:spcBef>
                <a:spcPts val="900"/>
              </a:spcBef>
              <a:spcAft>
                <a:spcPts val="0"/>
              </a:spcAft>
              <a:buNone/>
            </a:pPr>
            <a:r>
              <a:rPr b="0" i="0" lang="en-US" sz="1800" u="none" cap="none" strike="noStrike">
                <a:solidFill>
                  <a:schemeClr val="dk1"/>
                </a:solidFill>
                <a:latin typeface="Calibri"/>
                <a:ea typeface="Calibri"/>
                <a:cs typeface="Calibri"/>
                <a:sym typeface="Calibri"/>
              </a:rPr>
              <a:t>An advanced technique that allows multiple devices to transmit on the </a:t>
            </a:r>
            <a:r>
              <a:rPr b="0" i="1" lang="en-US" sz="1800" u="none" cap="none" strike="noStrike">
                <a:solidFill>
                  <a:schemeClr val="dk1"/>
                </a:solidFill>
                <a:latin typeface="Calibri"/>
                <a:ea typeface="Calibri"/>
                <a:cs typeface="Calibri"/>
                <a:sym typeface="Calibri"/>
              </a:rPr>
              <a:t>same</a:t>
            </a:r>
            <a:r>
              <a:rPr b="0" i="0" lang="en-US" sz="1800" u="none" cap="none" strike="noStrike">
                <a:solidFill>
                  <a:schemeClr val="dk1"/>
                </a:solidFill>
                <a:latin typeface="Calibri"/>
                <a:ea typeface="Calibri"/>
                <a:cs typeface="Calibri"/>
                <a:sym typeface="Calibri"/>
              </a:rPr>
              <a:t> frequencies at the </a:t>
            </a:r>
            <a:r>
              <a:rPr b="0" i="1" lang="en-US" sz="1800" u="none" cap="none" strike="noStrike">
                <a:solidFill>
                  <a:schemeClr val="dk1"/>
                </a:solidFill>
                <a:latin typeface="Calibri"/>
                <a:ea typeface="Calibri"/>
                <a:cs typeface="Calibri"/>
                <a:sym typeface="Calibri"/>
              </a:rPr>
              <a:t>same</a:t>
            </a:r>
            <a:r>
              <a:rPr b="0" i="0" lang="en-US" sz="1800" u="none" cap="none" strike="noStrike">
                <a:solidFill>
                  <a:schemeClr val="dk1"/>
                </a:solidFill>
                <a:latin typeface="Calibri"/>
                <a:ea typeface="Calibri"/>
                <a:cs typeface="Calibri"/>
                <a:sym typeface="Calibri"/>
              </a:rPr>
              <a:t> time.</a:t>
            </a:r>
            <a:endParaRPr/>
          </a:p>
          <a:p>
            <a:pPr indent="0" lvl="0" marL="0" marR="0" rtl="0" algn="l">
              <a:spcBef>
                <a:spcPts val="900"/>
              </a:spcBef>
              <a:spcAft>
                <a:spcPts val="0"/>
              </a:spcAft>
              <a:buNone/>
            </a:pPr>
            <a:r>
              <a:rPr b="0" i="0" lang="en-US" sz="1800" u="none" cap="none" strike="noStrike">
                <a:solidFill>
                  <a:schemeClr val="dk1"/>
                </a:solidFill>
                <a:latin typeface="Calibri"/>
                <a:ea typeface="Calibri"/>
                <a:cs typeface="Calibri"/>
                <a:sym typeface="Calibri"/>
              </a:rPr>
              <a:t>Each mobile device is assigned a unique 64-bit code (chip spreading code)</a:t>
            </a:r>
            <a:endParaRPr/>
          </a:p>
          <a:p>
            <a:pPr indent="0" lvl="0" marL="0" marR="0" rtl="0" algn="l">
              <a:spcBef>
                <a:spcPts val="900"/>
              </a:spcBef>
              <a:spcAft>
                <a:spcPts val="0"/>
              </a:spcAft>
              <a:buNone/>
            </a:pPr>
            <a:r>
              <a:rPr b="0" i="0" lang="en-US" sz="1800" u="none" cap="none" strike="noStrike">
                <a:solidFill>
                  <a:schemeClr val="dk1"/>
                </a:solidFill>
                <a:latin typeface="Calibri"/>
                <a:ea typeface="Calibri"/>
                <a:cs typeface="Calibri"/>
                <a:sym typeface="Calibri"/>
              </a:rPr>
              <a:t>To send a binary 1, mobile device transmits the unique code</a:t>
            </a:r>
            <a:endParaRPr/>
          </a:p>
          <a:p>
            <a:pPr indent="0" lvl="0" marL="0" marR="0" rtl="0" algn="l">
              <a:spcBef>
                <a:spcPts val="900"/>
              </a:spcBef>
              <a:spcAft>
                <a:spcPts val="0"/>
              </a:spcAft>
              <a:buNone/>
            </a:pPr>
            <a:r>
              <a:rPr b="0" i="0" lang="en-US" sz="1800" u="none" cap="none" strike="noStrike">
                <a:solidFill>
                  <a:schemeClr val="dk1"/>
                </a:solidFill>
                <a:latin typeface="Calibri"/>
                <a:ea typeface="Calibri"/>
                <a:cs typeface="Calibri"/>
                <a:sym typeface="Calibri"/>
              </a:rPr>
              <a:t>To send a binary 0, mobile device transmits the inverse of code</a:t>
            </a:r>
            <a:endParaRPr/>
          </a:p>
        </p:txBody>
      </p:sp>
      <p:pic>
        <p:nvPicPr>
          <p:cNvPr descr="download.png" id="1326" name="Google Shape;1326;p143"/>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1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32" name="Google Shape;1332;p144"/>
          <p:cNvSpPr/>
          <p:nvPr/>
        </p:nvSpPr>
        <p:spPr>
          <a:xfrm>
            <a:off x="381000" y="395288"/>
            <a:ext cx="6648450" cy="138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820288"/>
                </a:solidFill>
                <a:latin typeface="Calibri"/>
                <a:ea typeface="Calibri"/>
                <a:cs typeface="Calibri"/>
                <a:sym typeface="Calibri"/>
              </a:rPr>
              <a:t>	</a:t>
            </a:r>
            <a:r>
              <a:rPr b="1" i="0" lang="en-US" sz="2800" u="none" cap="none" strike="noStrike">
                <a:solidFill>
                  <a:srgbClr val="7030A0"/>
                </a:solidFill>
                <a:latin typeface="Calibri"/>
                <a:ea typeface="Calibri"/>
                <a:cs typeface="Calibri"/>
                <a:sym typeface="Calibri"/>
              </a:rPr>
              <a:t>   </a:t>
            </a:r>
            <a:r>
              <a:rPr b="0" i="0" lang="en-US" sz="2800" u="none" cap="none" strike="noStrike">
                <a:solidFill>
                  <a:srgbClr val="7030A0"/>
                </a:solidFill>
                <a:latin typeface="Calibri"/>
                <a:ea typeface="Calibri"/>
                <a:cs typeface="Calibri"/>
                <a:sym typeface="Calibri"/>
              </a:rPr>
              <a:t>Code Division Multiplexing</a:t>
            </a:r>
            <a:endParaRPr/>
          </a:p>
          <a:p>
            <a:pPr indent="0" lvl="0" marL="0" marR="0" rtl="0" algn="l">
              <a:spcBef>
                <a:spcPts val="0"/>
              </a:spcBef>
              <a:spcAft>
                <a:spcPts val="0"/>
              </a:spcAft>
              <a:buNone/>
            </a:pPr>
            <a:r>
              <a:t/>
            </a:r>
            <a:endParaRPr b="1" i="0" sz="2800" u="none" cap="none" strike="noStrike">
              <a:solidFill>
                <a:srgbClr val="7030A0"/>
              </a:solidFill>
              <a:latin typeface="Calibri"/>
              <a:ea typeface="Calibri"/>
              <a:cs typeface="Calibri"/>
              <a:sym typeface="Calibri"/>
            </a:endParaRPr>
          </a:p>
          <a:p>
            <a:pPr indent="0" lvl="0" marL="0" marR="0" rtl="0" algn="l">
              <a:spcBef>
                <a:spcPts val="0"/>
              </a:spcBef>
              <a:spcAft>
                <a:spcPts val="0"/>
              </a:spcAft>
              <a:buNone/>
            </a:pPr>
            <a:r>
              <a:rPr b="1" i="0" lang="en-US" sz="2000" u="none" cap="none" strike="noStrike">
                <a:solidFill>
                  <a:srgbClr val="820288"/>
                </a:solidFill>
                <a:latin typeface="Calibri"/>
                <a:ea typeface="Calibri"/>
                <a:cs typeface="Calibri"/>
                <a:sym typeface="Calibri"/>
              </a:rPr>
              <a:t>						          </a:t>
            </a:r>
            <a:r>
              <a:rPr b="1" i="0" lang="en-US" sz="2800" u="none" cap="none" strike="noStrike">
                <a:solidFill>
                  <a:srgbClr val="A703AF"/>
                </a:solidFill>
                <a:latin typeface="Calibri"/>
                <a:ea typeface="Calibri"/>
                <a:cs typeface="Calibri"/>
                <a:sym typeface="Calibri"/>
              </a:rPr>
              <a:t>	</a:t>
            </a:r>
            <a:endParaRPr/>
          </a:p>
        </p:txBody>
      </p:sp>
      <p:sp>
        <p:nvSpPr>
          <p:cNvPr id="1333" name="Google Shape;1333;p144"/>
          <p:cNvSpPr/>
          <p:nvPr/>
        </p:nvSpPr>
        <p:spPr>
          <a:xfrm>
            <a:off x="457200" y="1524000"/>
            <a:ext cx="8305800" cy="2865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1100"/>
              </a:spcBef>
              <a:spcAft>
                <a:spcPts val="0"/>
              </a:spcAft>
              <a:buClr>
                <a:schemeClr val="dk1"/>
              </a:buClr>
              <a:buSzPts val="220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334" name="Google Shape;1334;p144"/>
          <p:cNvSpPr txBox="1"/>
          <p:nvPr/>
        </p:nvSpPr>
        <p:spPr>
          <a:xfrm>
            <a:off x="685800" y="2209800"/>
            <a:ext cx="7772400" cy="2554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chemeClr val="dk1"/>
                </a:solidFill>
                <a:latin typeface="Calibri"/>
                <a:ea typeface="Calibri"/>
                <a:cs typeface="Calibri"/>
                <a:sym typeface="Calibri"/>
              </a:rPr>
              <a:t>Receiver gets summed signal, multiplies it by receiver code, adds up the resulting values</a:t>
            </a:r>
            <a:endParaRPr/>
          </a:p>
          <a:p>
            <a:pPr indent="0" lvl="0" marL="0" marR="0" rtl="0" algn="l">
              <a:spcBef>
                <a:spcPts val="1600"/>
              </a:spcBef>
              <a:spcAft>
                <a:spcPts val="0"/>
              </a:spcAft>
              <a:buNone/>
            </a:pPr>
            <a:r>
              <a:rPr b="0" i="0" lang="en-US" sz="3200" u="none" cap="none" strike="noStrike">
                <a:solidFill>
                  <a:schemeClr val="dk1"/>
                </a:solidFill>
                <a:latin typeface="Calibri"/>
                <a:ea typeface="Calibri"/>
                <a:cs typeface="Calibri"/>
                <a:sym typeface="Calibri"/>
              </a:rPr>
              <a:t>Interprets as a binary 1 if sum is near +64</a:t>
            </a:r>
            <a:endParaRPr/>
          </a:p>
          <a:p>
            <a:pPr indent="0" lvl="0" marL="0" marR="0" rtl="0" algn="l">
              <a:spcBef>
                <a:spcPts val="1600"/>
              </a:spcBef>
              <a:spcAft>
                <a:spcPts val="0"/>
              </a:spcAft>
              <a:buNone/>
            </a:pPr>
            <a:r>
              <a:rPr b="0" i="0" lang="en-US" sz="3200" u="none" cap="none" strike="noStrike">
                <a:solidFill>
                  <a:schemeClr val="dk1"/>
                </a:solidFill>
                <a:latin typeface="Calibri"/>
                <a:ea typeface="Calibri"/>
                <a:cs typeface="Calibri"/>
                <a:sym typeface="Calibri"/>
              </a:rPr>
              <a:t>Interprets as a binary 0 if sum is near –64</a:t>
            </a:r>
            <a:endParaRPr/>
          </a:p>
        </p:txBody>
      </p:sp>
      <p:pic>
        <p:nvPicPr>
          <p:cNvPr descr="download.png" id="1335" name="Google Shape;1335;p144"/>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41" name="Google Shape;1341;p145"/>
          <p:cNvSpPr/>
          <p:nvPr/>
        </p:nvSpPr>
        <p:spPr>
          <a:xfrm>
            <a:off x="457200" y="1524000"/>
            <a:ext cx="8305800" cy="2865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1100"/>
              </a:spcBef>
              <a:spcAft>
                <a:spcPts val="0"/>
              </a:spcAft>
              <a:buClr>
                <a:schemeClr val="dk1"/>
              </a:buClr>
              <a:buSzPts val="220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342" name="Google Shape;1342;p145"/>
          <p:cNvSpPr txBox="1"/>
          <p:nvPr/>
        </p:nvSpPr>
        <p:spPr>
          <a:xfrm>
            <a:off x="762000" y="1905000"/>
            <a:ext cx="7772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Tbl05-03" id="1343" name="Google Shape;1343;p145"/>
          <p:cNvPicPr preferRelativeResize="0"/>
          <p:nvPr/>
        </p:nvPicPr>
        <p:blipFill rotWithShape="1">
          <a:blip r:embed="rId3">
            <a:alphaModFix/>
          </a:blip>
          <a:srcRect b="0" l="0" r="0" t="3751"/>
          <a:stretch/>
        </p:blipFill>
        <p:spPr>
          <a:xfrm>
            <a:off x="508000" y="609600"/>
            <a:ext cx="8126413" cy="5867400"/>
          </a:xfrm>
          <a:prstGeom prst="rect">
            <a:avLst/>
          </a:prstGeom>
          <a:noFill/>
          <a:ln>
            <a:noFill/>
          </a:ln>
        </p:spPr>
      </p:pic>
      <p:pic>
        <p:nvPicPr>
          <p:cNvPr descr="download.png" id="1344" name="Google Shape;1344;p145"/>
          <p:cNvPicPr preferRelativeResize="0"/>
          <p:nvPr/>
        </p:nvPicPr>
        <p:blipFill rotWithShape="1">
          <a:blip r:embed="rId4">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50" name="Google Shape;1350;p146"/>
          <p:cNvSpPr/>
          <p:nvPr/>
        </p:nvSpPr>
        <p:spPr>
          <a:xfrm>
            <a:off x="381000" y="395288"/>
            <a:ext cx="1126490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820288"/>
                </a:solidFill>
                <a:latin typeface="Calibri"/>
                <a:ea typeface="Calibri"/>
                <a:cs typeface="Calibri"/>
                <a:sym typeface="Calibri"/>
              </a:rPr>
              <a:t>	</a:t>
            </a:r>
            <a:r>
              <a:rPr b="1" i="0" lang="en-US" sz="2800" u="none" cap="none" strike="noStrike">
                <a:solidFill>
                  <a:srgbClr val="7030A0"/>
                </a:solidFill>
                <a:latin typeface="Calibri"/>
                <a:ea typeface="Calibri"/>
                <a:cs typeface="Calibri"/>
                <a:sym typeface="Calibri"/>
              </a:rPr>
              <a:t>   </a:t>
            </a:r>
            <a:r>
              <a:rPr b="0" i="0" lang="en-US" sz="2800" u="none" cap="none" strike="noStrike">
                <a:solidFill>
                  <a:srgbClr val="7030A0"/>
                </a:solidFill>
                <a:latin typeface="Calibri"/>
                <a:ea typeface="Calibri"/>
                <a:cs typeface="Calibri"/>
                <a:sym typeface="Calibri"/>
              </a:rPr>
              <a:t>Business Multiplexing In Action</a:t>
            </a:r>
            <a:r>
              <a:rPr b="1" i="0" lang="en-US" sz="2000" u="none" cap="none" strike="noStrike">
                <a:solidFill>
                  <a:srgbClr val="820288"/>
                </a:solidFill>
                <a:latin typeface="Calibri"/>
                <a:ea typeface="Calibri"/>
                <a:cs typeface="Calibri"/>
                <a:sym typeface="Calibri"/>
              </a:rPr>
              <a:t>					          </a:t>
            </a:r>
            <a:r>
              <a:rPr b="1" i="0" lang="en-US" sz="2800" u="none" cap="none" strike="noStrike">
                <a:solidFill>
                  <a:srgbClr val="A703AF"/>
                </a:solidFill>
                <a:latin typeface="Calibri"/>
                <a:ea typeface="Calibri"/>
                <a:cs typeface="Calibri"/>
                <a:sym typeface="Calibri"/>
              </a:rPr>
              <a:t>	</a:t>
            </a:r>
            <a:endParaRPr/>
          </a:p>
        </p:txBody>
      </p:sp>
      <p:sp>
        <p:nvSpPr>
          <p:cNvPr id="1351" name="Google Shape;1351;p146"/>
          <p:cNvSpPr/>
          <p:nvPr/>
        </p:nvSpPr>
        <p:spPr>
          <a:xfrm>
            <a:off x="457200" y="1524000"/>
            <a:ext cx="8305800" cy="2865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1100"/>
              </a:spcBef>
              <a:spcAft>
                <a:spcPts val="0"/>
              </a:spcAft>
              <a:buClr>
                <a:schemeClr val="dk1"/>
              </a:buClr>
              <a:buSzPts val="220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352" name="Google Shape;1352;p146"/>
          <p:cNvSpPr txBox="1"/>
          <p:nvPr/>
        </p:nvSpPr>
        <p:spPr>
          <a:xfrm>
            <a:off x="762000" y="1905000"/>
            <a:ext cx="7772400" cy="4770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chemeClr val="dk1"/>
                </a:solidFill>
                <a:latin typeface="Calibri"/>
                <a:ea typeface="Calibri"/>
                <a:cs typeface="Calibri"/>
                <a:sym typeface="Calibri"/>
              </a:rPr>
              <a:t>XYZ Corporation has two buildings separated by a distance of 300 meters.</a:t>
            </a:r>
            <a:endParaRPr/>
          </a:p>
          <a:p>
            <a:pPr indent="0" lvl="0" marL="0" marR="0" rtl="0" algn="l">
              <a:spcBef>
                <a:spcPts val="1600"/>
              </a:spcBef>
              <a:spcAft>
                <a:spcPts val="0"/>
              </a:spcAft>
              <a:buNone/>
            </a:pPr>
            <a:r>
              <a:rPr b="0" i="0" lang="en-US" sz="3200" u="none" cap="none" strike="noStrike">
                <a:solidFill>
                  <a:schemeClr val="dk1"/>
                </a:solidFill>
                <a:latin typeface="Calibri"/>
                <a:ea typeface="Calibri"/>
                <a:cs typeface="Calibri"/>
                <a:sym typeface="Calibri"/>
              </a:rPr>
              <a:t>A 3-inch diameter tunnel extends underground between the two buildings.</a:t>
            </a:r>
            <a:endParaRPr/>
          </a:p>
          <a:p>
            <a:pPr indent="0" lvl="0" marL="0" marR="0" rtl="0" algn="l">
              <a:spcBef>
                <a:spcPts val="1600"/>
              </a:spcBef>
              <a:spcAft>
                <a:spcPts val="0"/>
              </a:spcAft>
              <a:buNone/>
            </a:pPr>
            <a:r>
              <a:rPr b="0" i="0" lang="en-US" sz="3200" u="none" cap="none" strike="noStrike">
                <a:solidFill>
                  <a:schemeClr val="dk1"/>
                </a:solidFill>
                <a:latin typeface="Calibri"/>
                <a:ea typeface="Calibri"/>
                <a:cs typeface="Calibri"/>
                <a:sym typeface="Calibri"/>
              </a:rPr>
              <a:t>Building A has a mainframe computer and Building B has 66 terminals.</a:t>
            </a:r>
            <a:endParaRPr/>
          </a:p>
          <a:p>
            <a:pPr indent="0" lvl="0" marL="0" marR="0" rtl="0" algn="l">
              <a:spcBef>
                <a:spcPts val="1600"/>
              </a:spcBef>
              <a:spcAft>
                <a:spcPts val="0"/>
              </a:spcAft>
              <a:buNone/>
            </a:pPr>
            <a:r>
              <a:rPr b="0" i="0" lang="en-US" sz="3200" u="none" cap="none" strike="noStrike">
                <a:solidFill>
                  <a:schemeClr val="dk1"/>
                </a:solidFill>
                <a:latin typeface="Calibri"/>
                <a:ea typeface="Calibri"/>
                <a:cs typeface="Calibri"/>
                <a:sym typeface="Calibri"/>
              </a:rPr>
              <a:t>List some efficient techniques to link the two buildings.</a:t>
            </a:r>
            <a:endParaRPr/>
          </a:p>
        </p:txBody>
      </p:sp>
      <p:pic>
        <p:nvPicPr>
          <p:cNvPr descr="download.png" id="1353" name="Google Shape;1353;p146"/>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1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59" name="Google Shape;1359;p147"/>
          <p:cNvSpPr/>
          <p:nvPr/>
        </p:nvSpPr>
        <p:spPr>
          <a:xfrm>
            <a:off x="381000" y="395288"/>
            <a:ext cx="6648450" cy="9540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820288"/>
                </a:solidFill>
                <a:latin typeface="Calibri"/>
                <a:ea typeface="Calibri"/>
                <a:cs typeface="Calibri"/>
                <a:sym typeface="Calibri"/>
              </a:rPr>
              <a:t>	   </a:t>
            </a:r>
            <a:endParaRPr/>
          </a:p>
          <a:p>
            <a:pPr indent="0" lvl="0" marL="0" marR="0" rtl="0" algn="l">
              <a:spcBef>
                <a:spcPts val="0"/>
              </a:spcBef>
              <a:spcAft>
                <a:spcPts val="0"/>
              </a:spcAft>
              <a:buNone/>
            </a:pPr>
            <a:r>
              <a:rPr b="1" i="0" lang="en-US" sz="2000" u="none" cap="none" strike="noStrike">
                <a:solidFill>
                  <a:srgbClr val="820288"/>
                </a:solidFill>
                <a:latin typeface="Calibri"/>
                <a:ea typeface="Calibri"/>
                <a:cs typeface="Calibri"/>
                <a:sym typeface="Calibri"/>
              </a:rPr>
              <a:t>						          </a:t>
            </a:r>
            <a:r>
              <a:rPr b="1" i="0" lang="en-US" sz="2800" u="none" cap="none" strike="noStrike">
                <a:solidFill>
                  <a:srgbClr val="A703AF"/>
                </a:solidFill>
                <a:latin typeface="Calibri"/>
                <a:ea typeface="Calibri"/>
                <a:cs typeface="Calibri"/>
                <a:sym typeface="Calibri"/>
              </a:rPr>
              <a:t>	</a:t>
            </a:r>
            <a:endParaRPr/>
          </a:p>
        </p:txBody>
      </p:sp>
      <p:sp>
        <p:nvSpPr>
          <p:cNvPr id="1360" name="Google Shape;1360;p147"/>
          <p:cNvSpPr/>
          <p:nvPr/>
        </p:nvSpPr>
        <p:spPr>
          <a:xfrm>
            <a:off x="457200" y="1524000"/>
            <a:ext cx="8305800" cy="2865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1100"/>
              </a:spcBef>
              <a:spcAft>
                <a:spcPts val="0"/>
              </a:spcAft>
              <a:buClr>
                <a:schemeClr val="dk1"/>
              </a:buClr>
              <a:buSzPts val="220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361" name="Google Shape;1361;p147"/>
          <p:cNvSpPr txBox="1"/>
          <p:nvPr/>
        </p:nvSpPr>
        <p:spPr>
          <a:xfrm>
            <a:off x="762000" y="1905000"/>
            <a:ext cx="7772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FIG5-15" id="1362" name="Google Shape;1362;p147"/>
          <p:cNvPicPr preferRelativeResize="0"/>
          <p:nvPr/>
        </p:nvPicPr>
        <p:blipFill rotWithShape="1">
          <a:blip r:embed="rId3">
            <a:alphaModFix/>
          </a:blip>
          <a:srcRect b="0" l="0" r="0" t="0"/>
          <a:stretch/>
        </p:blipFill>
        <p:spPr>
          <a:xfrm>
            <a:off x="533400" y="1447800"/>
            <a:ext cx="8128000" cy="5410200"/>
          </a:xfrm>
          <a:prstGeom prst="rect">
            <a:avLst/>
          </a:prstGeom>
          <a:noFill/>
          <a:ln>
            <a:noFill/>
          </a:ln>
        </p:spPr>
      </p:pic>
      <p:pic>
        <p:nvPicPr>
          <p:cNvPr descr="download.png" id="1363" name="Google Shape;1363;p147"/>
          <p:cNvPicPr preferRelativeResize="0"/>
          <p:nvPr/>
        </p:nvPicPr>
        <p:blipFill rotWithShape="1">
          <a:blip r:embed="rId4">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1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9" name="Google Shape;1369;p148"/>
          <p:cNvSpPr/>
          <p:nvPr/>
        </p:nvSpPr>
        <p:spPr>
          <a:xfrm>
            <a:off x="381000" y="395288"/>
            <a:ext cx="5938838" cy="1446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820288"/>
                </a:solidFill>
                <a:latin typeface="Calibri"/>
                <a:ea typeface="Calibri"/>
                <a:cs typeface="Calibri"/>
                <a:sym typeface="Calibri"/>
              </a:rPr>
              <a:t>	   </a:t>
            </a:r>
            <a:endParaRPr/>
          </a:p>
          <a:p>
            <a:pPr indent="0" lvl="0" marL="0" marR="0" rtl="0" algn="l">
              <a:spcBef>
                <a:spcPts val="0"/>
              </a:spcBef>
              <a:spcAft>
                <a:spcPts val="0"/>
              </a:spcAft>
              <a:buNone/>
            </a:pPr>
            <a:r>
              <a:rPr b="1" i="0" lang="en-US" sz="2000" u="none" cap="none" strike="noStrike">
                <a:solidFill>
                  <a:srgbClr val="820288"/>
                </a:solidFill>
                <a:latin typeface="Calibri"/>
                <a:ea typeface="Calibri"/>
                <a:cs typeface="Calibri"/>
                <a:sym typeface="Calibri"/>
              </a:rPr>
              <a:t>			</a:t>
            </a:r>
            <a:r>
              <a:rPr b="0" i="0" lang="en-US" sz="3200" u="none" cap="none" strike="noStrike">
                <a:solidFill>
                  <a:srgbClr val="7030A0"/>
                </a:solidFill>
                <a:latin typeface="Calibri"/>
                <a:ea typeface="Calibri"/>
                <a:cs typeface="Calibri"/>
                <a:sym typeface="Calibri"/>
              </a:rPr>
              <a:t>Possible Solutions</a:t>
            </a:r>
            <a:endParaRPr/>
          </a:p>
          <a:p>
            <a:pPr indent="0" lvl="0" marL="0" marR="0" rtl="0" algn="l">
              <a:spcBef>
                <a:spcPts val="0"/>
              </a:spcBef>
              <a:spcAft>
                <a:spcPts val="0"/>
              </a:spcAft>
              <a:buNone/>
            </a:pPr>
            <a:r>
              <a:rPr b="1" i="0" lang="en-US" sz="2000" u="none" cap="none" strike="noStrike">
                <a:solidFill>
                  <a:srgbClr val="820288"/>
                </a:solidFill>
                <a:latin typeface="Calibri"/>
                <a:ea typeface="Calibri"/>
                <a:cs typeface="Calibri"/>
                <a:sym typeface="Calibri"/>
              </a:rPr>
              <a:t>			          </a:t>
            </a:r>
            <a:r>
              <a:rPr b="1" i="0" lang="en-US" sz="2800" u="none" cap="none" strike="noStrike">
                <a:solidFill>
                  <a:srgbClr val="A703AF"/>
                </a:solidFill>
                <a:latin typeface="Calibri"/>
                <a:ea typeface="Calibri"/>
                <a:cs typeface="Calibri"/>
                <a:sym typeface="Calibri"/>
              </a:rPr>
              <a:t>	</a:t>
            </a:r>
            <a:endParaRPr/>
          </a:p>
        </p:txBody>
      </p:sp>
      <p:sp>
        <p:nvSpPr>
          <p:cNvPr id="1370" name="Google Shape;1370;p148"/>
          <p:cNvSpPr/>
          <p:nvPr/>
        </p:nvSpPr>
        <p:spPr>
          <a:xfrm>
            <a:off x="457200" y="1524000"/>
            <a:ext cx="8305800" cy="2865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2000"/>
              </a:spcBef>
              <a:spcAft>
                <a:spcPts val="0"/>
              </a:spcAft>
              <a:buClr>
                <a:schemeClr val="dk1"/>
              </a:buClr>
              <a:buSzPts val="4000"/>
              <a:buFont typeface="Noto Sans Symbols"/>
              <a:buNone/>
            </a:pPr>
            <a:r>
              <a:t/>
            </a:r>
            <a:endParaRPr b="1" i="0" sz="4000" u="none" cap="none" strike="noStrike">
              <a:solidFill>
                <a:srgbClr val="76027C"/>
              </a:solidFill>
              <a:latin typeface="Calibri"/>
              <a:ea typeface="Calibri"/>
              <a:cs typeface="Calibri"/>
              <a:sym typeface="Calibri"/>
            </a:endParaRPr>
          </a:p>
          <a:p>
            <a:pPr indent="0" lvl="0" marL="0" marR="0" rtl="0" algn="l">
              <a:spcBef>
                <a:spcPts val="1100"/>
              </a:spcBef>
              <a:spcAft>
                <a:spcPts val="0"/>
              </a:spcAft>
              <a:buClr>
                <a:schemeClr val="dk1"/>
              </a:buClr>
              <a:buSzPts val="220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371" name="Google Shape;1371;p148"/>
          <p:cNvSpPr txBox="1"/>
          <p:nvPr/>
        </p:nvSpPr>
        <p:spPr>
          <a:xfrm>
            <a:off x="762000" y="1905000"/>
            <a:ext cx="7772400" cy="46164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cap="none" strike="noStrike">
                <a:solidFill>
                  <a:schemeClr val="dk1"/>
                </a:solidFill>
                <a:latin typeface="Calibri"/>
                <a:ea typeface="Calibri"/>
                <a:cs typeface="Calibri"/>
                <a:sym typeface="Calibri"/>
              </a:rPr>
              <a:t>Connect each terminal to the mainframe computer using separate point-to-point lines.</a:t>
            </a:r>
            <a:endParaRPr/>
          </a:p>
          <a:p>
            <a:pPr indent="0" lvl="0" marL="0" marR="0" rtl="0" algn="l">
              <a:spcBef>
                <a:spcPts val="1400"/>
              </a:spcBef>
              <a:spcAft>
                <a:spcPts val="0"/>
              </a:spcAft>
              <a:buNone/>
            </a:pPr>
            <a:r>
              <a:rPr b="0" i="0" lang="en-US" sz="2800" u="none" cap="none" strike="noStrike">
                <a:solidFill>
                  <a:schemeClr val="dk1"/>
                </a:solidFill>
                <a:latin typeface="Calibri"/>
                <a:ea typeface="Calibri"/>
                <a:cs typeface="Calibri"/>
                <a:sym typeface="Calibri"/>
              </a:rPr>
              <a:t>Connect all the terminals to the mainframe computer using one multipoint line.</a:t>
            </a:r>
            <a:endParaRPr/>
          </a:p>
          <a:p>
            <a:pPr indent="0" lvl="0" marL="0" marR="0" rtl="0" algn="l">
              <a:spcBef>
                <a:spcPts val="1400"/>
              </a:spcBef>
              <a:spcAft>
                <a:spcPts val="0"/>
              </a:spcAft>
              <a:buNone/>
            </a:pPr>
            <a:r>
              <a:rPr b="0" i="0" lang="en-US" sz="2800" u="none" cap="none" strike="noStrike">
                <a:solidFill>
                  <a:schemeClr val="dk1"/>
                </a:solidFill>
                <a:latin typeface="Calibri"/>
                <a:ea typeface="Calibri"/>
                <a:cs typeface="Calibri"/>
                <a:sym typeface="Calibri"/>
              </a:rPr>
              <a:t>Connect all the terminal outputs and use microwave transmissions to send the data to the mainframe.</a:t>
            </a:r>
            <a:endParaRPr/>
          </a:p>
          <a:p>
            <a:pPr indent="0" lvl="0" marL="0" marR="0" rtl="0" algn="l">
              <a:spcBef>
                <a:spcPts val="1400"/>
              </a:spcBef>
              <a:spcAft>
                <a:spcPts val="0"/>
              </a:spcAft>
              <a:buNone/>
            </a:pPr>
            <a:r>
              <a:rPr b="0" i="0" lang="en-US" sz="2800" u="none" cap="none" strike="noStrike">
                <a:solidFill>
                  <a:schemeClr val="dk1"/>
                </a:solidFill>
                <a:latin typeface="Calibri"/>
                <a:ea typeface="Calibri"/>
                <a:cs typeface="Calibri"/>
                <a:sym typeface="Calibri"/>
              </a:rPr>
              <a:t>Collect all the terminal outputs using multiplexing and send the data to the mainframe computer using a conducted line.</a:t>
            </a:r>
            <a:endParaRPr/>
          </a:p>
        </p:txBody>
      </p:sp>
      <p:pic>
        <p:nvPicPr>
          <p:cNvPr descr="download.png" id="1372" name="Google Shape;1372;p148"/>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1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78" name="Google Shape;1378;p149"/>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7030A0"/>
                </a:solidFill>
              </a:rPr>
              <a:t>Summary</a:t>
            </a:r>
            <a:endParaRPr/>
          </a:p>
        </p:txBody>
      </p:sp>
      <p:sp>
        <p:nvSpPr>
          <p:cNvPr id="1379" name="Google Shape;1379;p149"/>
          <p:cNvSpPr txBox="1"/>
          <p:nvPr>
            <p:ph idx="1" type="body"/>
          </p:nvPr>
        </p:nvSpPr>
        <p:spPr>
          <a:xfrm>
            <a:off x="304800" y="1417638"/>
            <a:ext cx="8382000" cy="513556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Multiplexing</a:t>
            </a:r>
            <a:endParaRPr/>
          </a:p>
          <a:p>
            <a:pPr indent="-342900" lvl="0" marL="342900" rtl="0" algn="l">
              <a:spcBef>
                <a:spcPts val="640"/>
              </a:spcBef>
              <a:spcAft>
                <a:spcPts val="0"/>
              </a:spcAft>
              <a:buClr>
                <a:schemeClr val="dk1"/>
              </a:buClr>
              <a:buSzPts val="3200"/>
              <a:buChar char="•"/>
            </a:pPr>
            <a:r>
              <a:rPr lang="en-US"/>
              <a:t>Types of multiplexing</a:t>
            </a:r>
            <a:endParaRPr/>
          </a:p>
          <a:p>
            <a:pPr indent="-285750" lvl="1" marL="742950" rtl="0" algn="l">
              <a:spcBef>
                <a:spcPts val="640"/>
              </a:spcBef>
              <a:spcAft>
                <a:spcPts val="0"/>
              </a:spcAft>
              <a:buClr>
                <a:schemeClr val="dk1"/>
              </a:buClr>
              <a:buSzPts val="3200"/>
              <a:buChar char="–"/>
            </a:pPr>
            <a:r>
              <a:rPr lang="en-US" sz="3200"/>
              <a:t>TDM </a:t>
            </a:r>
            <a:endParaRPr/>
          </a:p>
          <a:p>
            <a:pPr indent="-228600" lvl="2" marL="1143000" rtl="0" algn="l">
              <a:spcBef>
                <a:spcPts val="640"/>
              </a:spcBef>
              <a:spcAft>
                <a:spcPts val="0"/>
              </a:spcAft>
              <a:buClr>
                <a:schemeClr val="dk1"/>
              </a:buClr>
              <a:buSzPts val="3200"/>
              <a:buChar char="•"/>
            </a:pPr>
            <a:r>
              <a:rPr lang="en-US" sz="3200"/>
              <a:t>Synchronous TDM (T-1, ISDN, optical fiber)</a:t>
            </a:r>
            <a:endParaRPr/>
          </a:p>
          <a:p>
            <a:pPr indent="-228600" lvl="2" marL="1143000" rtl="0" algn="l">
              <a:spcBef>
                <a:spcPts val="640"/>
              </a:spcBef>
              <a:spcAft>
                <a:spcPts val="0"/>
              </a:spcAft>
              <a:buClr>
                <a:schemeClr val="dk1"/>
              </a:buClr>
              <a:buSzPts val="3200"/>
              <a:buChar char="•"/>
            </a:pPr>
            <a:r>
              <a:rPr lang="en-US" sz="3200"/>
              <a:t>Statistical TDM (LANs)</a:t>
            </a:r>
            <a:endParaRPr/>
          </a:p>
          <a:p>
            <a:pPr indent="-285750" lvl="1" marL="742950" rtl="0" algn="l">
              <a:spcBef>
                <a:spcPts val="640"/>
              </a:spcBef>
              <a:spcAft>
                <a:spcPts val="0"/>
              </a:spcAft>
              <a:buClr>
                <a:schemeClr val="dk1"/>
              </a:buClr>
              <a:buSzPts val="3200"/>
              <a:buChar char="–"/>
            </a:pPr>
            <a:r>
              <a:rPr lang="en-US" sz="3200"/>
              <a:t>FDM (cable, cell phones, broadband)</a:t>
            </a:r>
            <a:endParaRPr/>
          </a:p>
          <a:p>
            <a:pPr indent="-285750" lvl="1" marL="742950" rtl="0" algn="l">
              <a:spcBef>
                <a:spcPts val="640"/>
              </a:spcBef>
              <a:spcAft>
                <a:spcPts val="0"/>
              </a:spcAft>
              <a:buClr>
                <a:schemeClr val="dk1"/>
              </a:buClr>
              <a:buSzPts val="3200"/>
              <a:buChar char="–"/>
            </a:pPr>
            <a:r>
              <a:rPr lang="en-US" sz="3200"/>
              <a:t>WDM (optical fiber)</a:t>
            </a:r>
            <a:endParaRPr/>
          </a:p>
          <a:p>
            <a:pPr indent="-285750" lvl="1" marL="742950" rtl="0" algn="l">
              <a:spcBef>
                <a:spcPts val="640"/>
              </a:spcBef>
              <a:spcAft>
                <a:spcPts val="0"/>
              </a:spcAft>
              <a:buClr>
                <a:schemeClr val="dk1"/>
              </a:buClr>
              <a:buSzPts val="3200"/>
              <a:buChar char="–"/>
            </a:pPr>
            <a:r>
              <a:rPr lang="en-US" sz="3200"/>
              <a:t>CDM (cell phones)</a:t>
            </a:r>
            <a:endParaRPr/>
          </a:p>
        </p:txBody>
      </p:sp>
      <p:pic>
        <p:nvPicPr>
          <p:cNvPr descr="download.png" id="1380" name="Google Shape;1380;p149"/>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5"/>
          <p:cNvSpPr txBox="1"/>
          <p:nvPr>
            <p:ph idx="12" type="sldNum"/>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4.</a:t>
            </a:r>
            <a:fld id="{00000000-1234-1234-1234-123412341234}" type="slidenum">
              <a:rPr lang="en-US"/>
              <a:t>‹#›</a:t>
            </a:fld>
            <a:endParaRPr/>
          </a:p>
        </p:txBody>
      </p:sp>
      <p:sp>
        <p:nvSpPr>
          <p:cNvPr id="223" name="Google Shape;223;p15"/>
          <p:cNvSpPr txBox="1"/>
          <p:nvPr>
            <p:ph type="title"/>
          </p:nvPr>
        </p:nvSpPr>
        <p:spPr>
          <a:xfrm>
            <a:off x="685800" y="609600"/>
            <a:ext cx="7772400" cy="1143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Line encoding characteristics</a:t>
            </a:r>
            <a:endParaRPr/>
          </a:p>
        </p:txBody>
      </p:sp>
      <p:sp>
        <p:nvSpPr>
          <p:cNvPr id="224" name="Google Shape;224;p1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hlink"/>
              </a:buClr>
              <a:buSzPts val="3200"/>
              <a:buChar char="•"/>
            </a:pPr>
            <a:r>
              <a:rPr lang="en-US">
                <a:solidFill>
                  <a:schemeClr val="hlink"/>
                </a:solidFill>
              </a:rPr>
              <a:t>Self synchronization</a:t>
            </a:r>
            <a:r>
              <a:rPr lang="en-US"/>
              <a:t> - the clocks at the sender and the receiver must have the same bit interval. </a:t>
            </a:r>
            <a:endParaRPr/>
          </a:p>
          <a:p>
            <a:pPr indent="-342900" lvl="0" marL="342900" rtl="0" algn="just">
              <a:spcBef>
                <a:spcPts val="640"/>
              </a:spcBef>
              <a:spcAft>
                <a:spcPts val="0"/>
              </a:spcAft>
              <a:buClr>
                <a:schemeClr val="dk1"/>
              </a:buClr>
              <a:buSzPts val="3200"/>
              <a:buChar char="•"/>
            </a:pPr>
            <a:r>
              <a:rPr lang="en-US"/>
              <a:t>If the receiver clock is faster or slower it will misinterpret the incoming bit stream.</a:t>
            </a:r>
            <a:endParaRPr/>
          </a:p>
        </p:txBody>
      </p:sp>
      <p:pic>
        <p:nvPicPr>
          <p:cNvPr descr="download.png" id="225" name="Google Shape;225;p15"/>
          <p:cNvPicPr preferRelativeResize="0"/>
          <p:nvPr/>
        </p:nvPicPr>
        <p:blipFill rotWithShape="1">
          <a:blip r:embed="rId3">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150"/>
          <p:cNvSpPr txBox="1"/>
          <p:nvPr/>
        </p:nvSpPr>
        <p:spPr>
          <a:xfrm>
            <a:off x="498475" y="180975"/>
            <a:ext cx="8043863" cy="4641850"/>
          </a:xfrm>
          <a:prstGeom prst="rect">
            <a:avLst/>
          </a:prstGeom>
          <a:noFill/>
          <a:ln>
            <a:noFill/>
          </a:ln>
        </p:spPr>
        <p:txBody>
          <a:bodyPr anchorCtr="0" anchor="t" bIns="0" lIns="0" spcFirstLastPara="1" rIns="0" wrap="square" tIns="0">
            <a:spAutoFit/>
          </a:bodyPr>
          <a:lstStyle/>
          <a:p>
            <a:pPr indent="0" lvl="0" marL="7938" marR="0" rtl="0" algn="l">
              <a:spcBef>
                <a:spcPts val="0"/>
              </a:spcBef>
              <a:spcAft>
                <a:spcPts val="0"/>
              </a:spcAft>
              <a:buNone/>
            </a:pPr>
            <a:r>
              <a:rPr b="1" i="0" lang="en-US" sz="2000" u="none" cap="none" strike="noStrike">
                <a:solidFill>
                  <a:srgbClr val="000000"/>
                </a:solidFill>
                <a:latin typeface="Times New Roman"/>
                <a:ea typeface="Times New Roman"/>
                <a:cs typeface="Times New Roman"/>
                <a:sym typeface="Times New Roman"/>
              </a:rPr>
              <a:t>                  TRANSMISSION MEDIA</a:t>
            </a:r>
            <a:endParaRPr b="0" i="0" sz="2000" u="none" cap="none" strike="noStrike">
              <a:solidFill>
                <a:srgbClr val="000000"/>
              </a:solidFill>
              <a:latin typeface="Times New Roman"/>
              <a:ea typeface="Times New Roman"/>
              <a:cs typeface="Times New Roman"/>
              <a:sym typeface="Times New Roman"/>
            </a:endParaRPr>
          </a:p>
          <a:p>
            <a:pPr indent="-127000" lvl="0" marL="7938" marR="0" rtl="0" algn="l">
              <a:lnSpc>
                <a:spcPct val="150000"/>
              </a:lnSpc>
              <a:spcBef>
                <a:spcPts val="663"/>
              </a:spcBef>
              <a:spcAft>
                <a:spcPts val="0"/>
              </a:spcAft>
              <a:buClr>
                <a:srgbClr val="000000"/>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Sending of data from one device to another is called transmission of data.</a:t>
            </a:r>
            <a:endParaRPr/>
          </a:p>
          <a:p>
            <a:pPr indent="-127000" lvl="0" marL="7938" marR="0" rtl="0" algn="l">
              <a:lnSpc>
                <a:spcPct val="150000"/>
              </a:lnSpc>
              <a:spcBef>
                <a:spcPts val="88"/>
              </a:spcBef>
              <a:spcAft>
                <a:spcPts val="0"/>
              </a:spcAft>
              <a:buClr>
                <a:srgbClr val="000000"/>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Medium used to transmit the data is called media.</a:t>
            </a:r>
            <a:endParaRPr/>
          </a:p>
          <a:p>
            <a:pPr indent="-127000" lvl="0" marL="7938" marR="0" rtl="0" algn="l">
              <a:lnSpc>
                <a:spcPct val="150000"/>
              </a:lnSpc>
              <a:spcBef>
                <a:spcPts val="63"/>
              </a:spcBef>
              <a:spcAft>
                <a:spcPts val="0"/>
              </a:spcAft>
              <a:buClr>
                <a:srgbClr val="000000"/>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Transmission of data through medium is called transmission media. So, it is a  pathway that carries the information from sender to receiver.</a:t>
            </a:r>
            <a:endParaRPr/>
          </a:p>
          <a:p>
            <a:pPr indent="-127000" lvl="0" marL="7938" marR="0" rtl="0" algn="l">
              <a:lnSpc>
                <a:spcPct val="150000"/>
              </a:lnSpc>
              <a:spcBef>
                <a:spcPts val="88"/>
              </a:spcBef>
              <a:spcAft>
                <a:spcPts val="0"/>
              </a:spcAft>
              <a:buClr>
                <a:srgbClr val="000000"/>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We use different types of cables or waves to transmit data.</a:t>
            </a:r>
            <a:endParaRPr/>
          </a:p>
          <a:p>
            <a:pPr indent="-127000" lvl="0" marL="7938" marR="0" rtl="0" algn="l">
              <a:lnSpc>
                <a:spcPct val="150000"/>
              </a:lnSpc>
              <a:spcBef>
                <a:spcPts val="100"/>
              </a:spcBef>
              <a:spcAft>
                <a:spcPts val="0"/>
              </a:spcAft>
              <a:buClr>
                <a:srgbClr val="000000"/>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Data is transmitted normally in electrical or electromagnetic signals.</a:t>
            </a:r>
            <a:endParaRPr/>
          </a:p>
          <a:p>
            <a:pPr indent="-127000" lvl="0" marL="7938" marR="0" rtl="0" algn="l">
              <a:lnSpc>
                <a:spcPct val="150000"/>
              </a:lnSpc>
              <a:spcBef>
                <a:spcPts val="100"/>
              </a:spcBef>
              <a:spcAft>
                <a:spcPts val="0"/>
              </a:spcAft>
              <a:buClr>
                <a:srgbClr val="000000"/>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Transmission media are located below the physical layer.</a:t>
            </a:r>
            <a:endParaRPr/>
          </a:p>
          <a:p>
            <a:pPr indent="-127000" lvl="0" marL="7938" marR="0" rtl="0" algn="l">
              <a:lnSpc>
                <a:spcPct val="150000"/>
              </a:lnSpc>
              <a:spcBef>
                <a:spcPts val="88"/>
              </a:spcBef>
              <a:spcAft>
                <a:spcPts val="0"/>
              </a:spcAft>
              <a:buClr>
                <a:srgbClr val="000000"/>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Computers use signals to represent data.</a:t>
            </a:r>
            <a:endParaRPr/>
          </a:p>
          <a:p>
            <a:pPr indent="-127000" lvl="0" marL="7938" marR="0" rtl="0" algn="l">
              <a:lnSpc>
                <a:spcPct val="150000"/>
              </a:lnSpc>
              <a:spcBef>
                <a:spcPts val="88"/>
              </a:spcBef>
              <a:spcAft>
                <a:spcPts val="0"/>
              </a:spcAft>
              <a:buClr>
                <a:srgbClr val="000000"/>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Signals are transmitted in from of electromagnetic energy.</a:t>
            </a:r>
            <a:endParaRPr/>
          </a:p>
        </p:txBody>
      </p:sp>
      <p:sp>
        <p:nvSpPr>
          <p:cNvPr id="1386" name="Google Shape;1386;p150"/>
          <p:cNvSpPr/>
          <p:nvPr/>
        </p:nvSpPr>
        <p:spPr>
          <a:xfrm>
            <a:off x="2516188" y="4821238"/>
            <a:ext cx="4006850" cy="179705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227" u="none" cap="none" strike="noStrike">
              <a:solidFill>
                <a:srgbClr val="000000"/>
              </a:solidFill>
              <a:latin typeface="Trebuchet MS"/>
              <a:ea typeface="Trebuchet MS"/>
              <a:cs typeface="Trebuchet MS"/>
              <a:sym typeface="Trebuchet MS"/>
            </a:endParaRPr>
          </a:p>
        </p:txBody>
      </p:sp>
      <p:pic>
        <p:nvPicPr>
          <p:cNvPr descr="download.png" id="1387" name="Google Shape;1387;p150"/>
          <p:cNvPicPr preferRelativeResize="0"/>
          <p:nvPr/>
        </p:nvPicPr>
        <p:blipFill rotWithShape="1">
          <a:blip r:embed="rId4">
            <a:alphaModFix/>
          </a:blip>
          <a:srcRect b="0" l="0" r="0" t="0"/>
          <a:stretch/>
        </p:blipFill>
        <p:spPr>
          <a:xfrm>
            <a:off x="514350" y="160338"/>
            <a:ext cx="933450" cy="531812"/>
          </a:xfrm>
          <a:prstGeom prst="rect">
            <a:avLst/>
          </a:prstGeom>
          <a:noFill/>
          <a:ln>
            <a:noFill/>
          </a:ln>
        </p:spPr>
      </p:pic>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86"/>
                                        </p:tgtEl>
                                        <p:attrNameLst>
                                          <p:attrName>style.visibility</p:attrName>
                                        </p:attrNameLst>
                                      </p:cBhvr>
                                      <p:to>
                                        <p:strVal val="visible"/>
                                      </p:to>
                                    </p:set>
                                    <p:anim calcmode="lin" valueType="num">
                                      <p:cBhvr additive="base">
                                        <p:cTn dur="500"/>
                                        <p:tgtEl>
                                          <p:spTgt spid="138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151"/>
          <p:cNvSpPr txBox="1"/>
          <p:nvPr/>
        </p:nvSpPr>
        <p:spPr>
          <a:xfrm>
            <a:off x="3289300" y="319088"/>
            <a:ext cx="3840163" cy="46196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400" u="none" cap="none" strike="noStrike">
                <a:solidFill>
                  <a:srgbClr val="3333CC"/>
                </a:solidFill>
                <a:latin typeface="Times New Roman"/>
                <a:ea typeface="Times New Roman"/>
                <a:cs typeface="Times New Roman"/>
                <a:sym typeface="Times New Roman"/>
              </a:rPr>
              <a:t>Types of </a:t>
            </a:r>
            <a:r>
              <a:rPr b="1" i="0" lang="en-US" sz="2400" u="none" cap="none" strike="noStrike">
                <a:solidFill>
                  <a:srgbClr val="3333CC"/>
                </a:solidFill>
                <a:latin typeface="Times New Roman"/>
                <a:ea typeface="Times New Roman"/>
                <a:cs typeface="Times New Roman"/>
                <a:sym typeface="Times New Roman"/>
              </a:rPr>
              <a:t>transmission</a:t>
            </a:r>
            <a:r>
              <a:rPr b="1" i="1" lang="en-US" sz="2400" u="none" cap="none" strike="noStrike">
                <a:solidFill>
                  <a:srgbClr val="3333CC"/>
                </a:solidFill>
                <a:latin typeface="Times New Roman"/>
                <a:ea typeface="Times New Roman"/>
                <a:cs typeface="Times New Roman"/>
                <a:sym typeface="Times New Roman"/>
              </a:rPr>
              <a:t> media</a:t>
            </a:r>
            <a:endParaRPr b="1" i="1" sz="2000" u="none" cap="none" strike="noStrike">
              <a:solidFill>
                <a:srgbClr val="000000"/>
              </a:solidFill>
              <a:latin typeface="Times New Roman"/>
              <a:ea typeface="Times New Roman"/>
              <a:cs typeface="Times New Roman"/>
              <a:sym typeface="Times New Roman"/>
            </a:endParaRPr>
          </a:p>
        </p:txBody>
      </p:sp>
      <p:pic>
        <p:nvPicPr>
          <p:cNvPr id="1394" name="Google Shape;1394;p151"/>
          <p:cNvPicPr preferRelativeResize="0"/>
          <p:nvPr/>
        </p:nvPicPr>
        <p:blipFill rotWithShape="1">
          <a:blip r:embed="rId3">
            <a:alphaModFix/>
          </a:blip>
          <a:srcRect b="0" l="0" r="0" t="0"/>
          <a:stretch/>
        </p:blipFill>
        <p:spPr>
          <a:xfrm>
            <a:off x="1528763" y="1143000"/>
            <a:ext cx="5786437" cy="3157538"/>
          </a:xfrm>
          <a:prstGeom prst="rect">
            <a:avLst/>
          </a:prstGeom>
          <a:noFill/>
          <a:ln>
            <a:noFill/>
          </a:ln>
        </p:spPr>
      </p:pic>
      <p:pic>
        <p:nvPicPr>
          <p:cNvPr descr="download.png" id="1395" name="Google Shape;1395;p151"/>
          <p:cNvPicPr preferRelativeResize="0"/>
          <p:nvPr/>
        </p:nvPicPr>
        <p:blipFill rotWithShape="1">
          <a:blip r:embed="rId4">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52"/>
          <p:cNvSpPr txBox="1"/>
          <p:nvPr>
            <p:ph type="title"/>
          </p:nvPr>
        </p:nvSpPr>
        <p:spPr>
          <a:xfrm>
            <a:off x="628650" y="365125"/>
            <a:ext cx="7886700" cy="5762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2900">
                <a:solidFill>
                  <a:srgbClr val="000000"/>
                </a:solidFill>
                <a:latin typeface="Times New Roman"/>
                <a:ea typeface="Times New Roman"/>
                <a:cs typeface="Times New Roman"/>
                <a:sym typeface="Times New Roman"/>
              </a:rPr>
              <a:t>Twisted-pair Cable</a:t>
            </a:r>
            <a:br>
              <a:rPr lang="en-US" sz="2900">
                <a:solidFill>
                  <a:srgbClr val="000000"/>
                </a:solidFill>
                <a:latin typeface="Times New Roman"/>
                <a:ea typeface="Times New Roman"/>
                <a:cs typeface="Times New Roman"/>
                <a:sym typeface="Times New Roman"/>
              </a:rPr>
            </a:br>
            <a:endParaRPr sz="2900">
              <a:latin typeface="Times New Roman"/>
              <a:ea typeface="Times New Roman"/>
              <a:cs typeface="Times New Roman"/>
              <a:sym typeface="Times New Roman"/>
            </a:endParaRPr>
          </a:p>
        </p:txBody>
      </p:sp>
      <p:sp>
        <p:nvSpPr>
          <p:cNvPr id="1401" name="Google Shape;1401;p152"/>
          <p:cNvSpPr txBox="1"/>
          <p:nvPr>
            <p:ph idx="1" type="body"/>
          </p:nvPr>
        </p:nvSpPr>
        <p:spPr>
          <a:xfrm>
            <a:off x="301625" y="698500"/>
            <a:ext cx="8561388" cy="5459413"/>
          </a:xfrm>
          <a:prstGeom prst="rect">
            <a:avLst/>
          </a:prstGeom>
          <a:noFill/>
          <a:ln>
            <a:noFill/>
          </a:ln>
        </p:spPr>
        <p:txBody>
          <a:bodyPr anchorCtr="0" anchor="t" bIns="45700" lIns="91425" spcFirstLastPara="1" rIns="91425" wrap="square" tIns="45700">
            <a:noAutofit/>
          </a:bodyPr>
          <a:lstStyle/>
          <a:p>
            <a:pPr indent="-155575" lvl="0" marL="163513" rtl="0" algn="just">
              <a:lnSpc>
                <a:spcPct val="104000"/>
              </a:lnSpc>
              <a:spcBef>
                <a:spcPts val="0"/>
              </a:spcBef>
              <a:spcAft>
                <a:spcPts val="0"/>
              </a:spcAft>
              <a:buClr>
                <a:srgbClr val="000000"/>
              </a:buClr>
              <a:buSzPts val="2000"/>
              <a:buFont typeface="Noto Sans Symbols"/>
              <a:buChar char="∙"/>
            </a:pPr>
            <a:r>
              <a:rPr lang="en-US" sz="2000">
                <a:solidFill>
                  <a:srgbClr val="000000"/>
                </a:solidFill>
                <a:latin typeface="Times New Roman"/>
                <a:ea typeface="Times New Roman"/>
                <a:cs typeface="Times New Roman"/>
                <a:sym typeface="Times New Roman"/>
              </a:rPr>
              <a:t>A twisted pair consists of two conductors (normally copper), each with its own plastic insulation, twisted together</a:t>
            </a:r>
            <a:endParaRPr/>
          </a:p>
          <a:p>
            <a:pPr indent="-155575" lvl="0" marL="163513" rtl="0" algn="just">
              <a:lnSpc>
                <a:spcPct val="104000"/>
              </a:lnSpc>
              <a:spcBef>
                <a:spcPts val="400"/>
              </a:spcBef>
              <a:spcAft>
                <a:spcPts val="0"/>
              </a:spcAft>
              <a:buClr>
                <a:srgbClr val="000000"/>
              </a:buClr>
              <a:buSzPts val="2000"/>
              <a:buFont typeface="Noto Sans Symbols"/>
              <a:buChar char="∙"/>
            </a:pPr>
            <a:r>
              <a:rPr lang="en-US" sz="2000">
                <a:solidFill>
                  <a:srgbClr val="000000"/>
                </a:solidFill>
                <a:latin typeface="Times New Roman"/>
                <a:ea typeface="Times New Roman"/>
                <a:cs typeface="Times New Roman"/>
                <a:sym typeface="Times New Roman"/>
              </a:rPr>
              <a:t>One of the wires carries signal, the other  is used only as a ground reference.</a:t>
            </a:r>
            <a:endParaRPr/>
          </a:p>
          <a:p>
            <a:pPr indent="-155575" lvl="0" marL="163513" rtl="0" algn="just">
              <a:lnSpc>
                <a:spcPct val="104000"/>
              </a:lnSpc>
              <a:spcBef>
                <a:spcPts val="50"/>
              </a:spcBef>
              <a:spcAft>
                <a:spcPts val="0"/>
              </a:spcAft>
              <a:buClr>
                <a:srgbClr val="000000"/>
              </a:buClr>
              <a:buSzPts val="2000"/>
              <a:buFont typeface="Noto Sans Symbols"/>
              <a:buChar char="∙"/>
            </a:pPr>
            <a:r>
              <a:rPr lang="en-US" sz="2000">
                <a:solidFill>
                  <a:srgbClr val="000000"/>
                </a:solidFill>
                <a:latin typeface="Times New Roman"/>
                <a:ea typeface="Times New Roman"/>
                <a:cs typeface="Times New Roman"/>
                <a:sym typeface="Times New Roman"/>
              </a:rPr>
              <a:t>The receiver uses the difference b/w the  two.</a:t>
            </a:r>
            <a:endParaRPr/>
          </a:p>
          <a:p>
            <a:pPr indent="-155575" lvl="0" marL="163513" rtl="0" algn="just">
              <a:lnSpc>
                <a:spcPct val="104000"/>
              </a:lnSpc>
              <a:spcBef>
                <a:spcPts val="50"/>
              </a:spcBef>
              <a:spcAft>
                <a:spcPts val="0"/>
              </a:spcAft>
              <a:buClr>
                <a:srgbClr val="000000"/>
              </a:buClr>
              <a:buSzPts val="2000"/>
              <a:buFont typeface="Noto Sans Symbols"/>
              <a:buChar char="∙"/>
            </a:pPr>
            <a:r>
              <a:rPr lang="en-US" sz="2000">
                <a:solidFill>
                  <a:srgbClr val="000000"/>
                </a:solidFill>
                <a:latin typeface="Times New Roman"/>
                <a:ea typeface="Times New Roman"/>
                <a:cs typeface="Times New Roman"/>
                <a:sym typeface="Times New Roman"/>
              </a:rPr>
              <a:t>Twisting increases, the probability that  both wires are effected by the noise in  the same manner, thus the difference at  the receiver remains same.</a:t>
            </a:r>
            <a:endParaRPr/>
          </a:p>
          <a:p>
            <a:pPr indent="-155575" lvl="0" marL="163513" rtl="0" algn="just">
              <a:lnSpc>
                <a:spcPct val="104000"/>
              </a:lnSpc>
              <a:spcBef>
                <a:spcPts val="50"/>
              </a:spcBef>
              <a:spcAft>
                <a:spcPts val="0"/>
              </a:spcAft>
              <a:buClr>
                <a:srgbClr val="000000"/>
              </a:buClr>
              <a:buSzPts val="2000"/>
              <a:buFont typeface="Noto Sans Symbols"/>
              <a:buChar char="∙"/>
            </a:pPr>
            <a:r>
              <a:rPr lang="en-US" sz="2000">
                <a:solidFill>
                  <a:srgbClr val="000000"/>
                </a:solidFill>
                <a:latin typeface="Times New Roman"/>
                <a:ea typeface="Times New Roman"/>
                <a:cs typeface="Times New Roman"/>
                <a:sym typeface="Times New Roman"/>
              </a:rPr>
              <a:t>Therefore, number of twists per unit  length determines the quality of the cable.</a:t>
            </a:r>
            <a:endParaRPr/>
          </a:p>
          <a:p>
            <a:pPr indent="-28575" lvl="0" marL="163513" rtl="0" algn="just">
              <a:spcBef>
                <a:spcPts val="400"/>
              </a:spcBef>
              <a:spcAft>
                <a:spcPts val="0"/>
              </a:spcAft>
              <a:buClr>
                <a:schemeClr val="dk1"/>
              </a:buClr>
              <a:buSzPts val="2000"/>
              <a:buNone/>
            </a:pPr>
            <a:r>
              <a:t/>
            </a:r>
            <a:endParaRPr sz="2000">
              <a:latin typeface="Times New Roman"/>
              <a:ea typeface="Times New Roman"/>
              <a:cs typeface="Times New Roman"/>
              <a:sym typeface="Times New Roman"/>
            </a:endParaRPr>
          </a:p>
        </p:txBody>
      </p:sp>
      <p:sp>
        <p:nvSpPr>
          <p:cNvPr id="1402" name="Google Shape;1402;p152"/>
          <p:cNvSpPr/>
          <p:nvPr/>
        </p:nvSpPr>
        <p:spPr>
          <a:xfrm>
            <a:off x="498475" y="3857625"/>
            <a:ext cx="4827588" cy="1473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227" u="none" cap="none" strike="noStrike">
              <a:solidFill>
                <a:srgbClr val="000000"/>
              </a:solidFill>
              <a:latin typeface="Trebuchet MS"/>
              <a:ea typeface="Trebuchet MS"/>
              <a:cs typeface="Trebuchet MS"/>
              <a:sym typeface="Trebuchet MS"/>
            </a:endParaRPr>
          </a:p>
        </p:txBody>
      </p:sp>
      <p:sp>
        <p:nvSpPr>
          <p:cNvPr id="1403" name="Google Shape;1403;p152"/>
          <p:cNvSpPr/>
          <p:nvPr/>
        </p:nvSpPr>
        <p:spPr>
          <a:xfrm>
            <a:off x="5583238" y="3757613"/>
            <a:ext cx="3340100" cy="228123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227" u="none" cap="none" strike="noStrike">
              <a:solidFill>
                <a:srgbClr val="000000"/>
              </a:solidFill>
              <a:latin typeface="Trebuchet MS"/>
              <a:ea typeface="Trebuchet MS"/>
              <a:cs typeface="Trebuchet MS"/>
              <a:sym typeface="Trebuchet MS"/>
            </a:endParaRPr>
          </a:p>
        </p:txBody>
      </p:sp>
      <p:pic>
        <p:nvPicPr>
          <p:cNvPr descr="download.png" id="1404" name="Google Shape;1404;p152"/>
          <p:cNvPicPr preferRelativeResize="0"/>
          <p:nvPr/>
        </p:nvPicPr>
        <p:blipFill rotWithShape="1">
          <a:blip r:embed="rId5">
            <a:alphaModFix/>
          </a:blip>
          <a:srcRect b="0" l="0" r="0" t="0"/>
          <a:stretch/>
        </p:blipFill>
        <p:spPr>
          <a:xfrm>
            <a:off x="514350" y="160338"/>
            <a:ext cx="933450" cy="5318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2"/>
                                        </p:tgtEl>
                                        <p:attrNameLst>
                                          <p:attrName>style.visibility</p:attrName>
                                        </p:attrNameLst>
                                      </p:cBhvr>
                                      <p:to>
                                        <p:strVal val="visible"/>
                                      </p:to>
                                    </p:set>
                                    <p:animEffect filter="fade" transition="in">
                                      <p:cBhvr>
                                        <p:cTn dur="2000"/>
                                        <p:tgtEl>
                                          <p:spTgt spid="1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3"/>
                                        </p:tgtEl>
                                        <p:attrNameLst>
                                          <p:attrName>style.visibility</p:attrName>
                                        </p:attrNameLst>
                                      </p:cBhvr>
                                      <p:to>
                                        <p:strVal val="visible"/>
                                      </p:to>
                                    </p:set>
                                    <p:animEffect filter="fade" transition="in">
                                      <p:cBhvr>
                                        <p:cTn dur="500"/>
                                        <p:tgtEl>
                                          <p:spTgt spid="14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153"/>
          <p:cNvSpPr txBox="1"/>
          <p:nvPr>
            <p:ph type="title"/>
          </p:nvPr>
        </p:nvSpPr>
        <p:spPr>
          <a:xfrm>
            <a:off x="628650" y="365125"/>
            <a:ext cx="7886700" cy="90963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800">
                <a:latin typeface="Times New Roman"/>
                <a:ea typeface="Times New Roman"/>
                <a:cs typeface="Times New Roman"/>
                <a:sym typeface="Times New Roman"/>
              </a:rPr>
              <a:t>Twisted Pair - Transmission Characteristics</a:t>
            </a:r>
            <a:endParaRPr sz="2800">
              <a:latin typeface="Times New Roman"/>
              <a:ea typeface="Times New Roman"/>
              <a:cs typeface="Times New Roman"/>
              <a:sym typeface="Times New Roman"/>
            </a:endParaRPr>
          </a:p>
        </p:txBody>
      </p:sp>
      <p:sp>
        <p:nvSpPr>
          <p:cNvPr id="1410" name="Google Shape;1410;p153"/>
          <p:cNvSpPr txBox="1"/>
          <p:nvPr>
            <p:ph idx="1" type="body"/>
          </p:nvPr>
        </p:nvSpPr>
        <p:spPr>
          <a:xfrm>
            <a:off x="290513" y="1149350"/>
            <a:ext cx="8594725" cy="5195888"/>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2000"/>
              <a:buChar char="•"/>
            </a:pPr>
            <a:r>
              <a:rPr lang="en-US" sz="2000">
                <a:latin typeface="Times New Roman"/>
                <a:ea typeface="Times New Roman"/>
                <a:cs typeface="Times New Roman"/>
                <a:sym typeface="Times New Roman"/>
              </a:rPr>
              <a:t>Analog </a:t>
            </a:r>
            <a:endParaRPr/>
          </a:p>
          <a:p>
            <a:pPr indent="-285750" lvl="1" marL="74295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needs amplifiers every 5km to 6km</a:t>
            </a:r>
            <a:endParaRPr/>
          </a:p>
          <a:p>
            <a:pPr indent="-342900" lvl="0" marL="34290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Digital</a:t>
            </a:r>
            <a:endParaRPr/>
          </a:p>
          <a:p>
            <a:pPr indent="-285750" lvl="1" marL="74295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can use either analog or digital signals</a:t>
            </a:r>
            <a:endParaRPr/>
          </a:p>
          <a:p>
            <a:pPr indent="-285750" lvl="1" marL="74295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needs a repeater every 2-3km</a:t>
            </a:r>
            <a:endParaRPr/>
          </a:p>
          <a:p>
            <a:pPr indent="-342900" lvl="0" marL="34290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Limited distance</a:t>
            </a:r>
            <a:endParaRPr/>
          </a:p>
          <a:p>
            <a:pPr indent="-342900" lvl="0" marL="34290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Limited bandwidth (1MHz)</a:t>
            </a:r>
            <a:endParaRPr/>
          </a:p>
          <a:p>
            <a:pPr indent="-342900" lvl="0" marL="34290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Limited data rate (100MHz)</a:t>
            </a:r>
            <a:endParaRPr/>
          </a:p>
          <a:p>
            <a:pPr indent="-342900" lvl="0" marL="34290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Susceptible to interference and noise</a:t>
            </a:r>
            <a:endParaRPr/>
          </a:p>
          <a:p>
            <a:pPr indent="-215900" lvl="0" marL="342900" rtl="0" algn="just">
              <a:spcBef>
                <a:spcPts val="400"/>
              </a:spcBef>
              <a:spcAft>
                <a:spcPts val="0"/>
              </a:spcAft>
              <a:buClr>
                <a:schemeClr val="dk1"/>
              </a:buClr>
              <a:buSzPts val="2000"/>
              <a:buNone/>
            </a:pPr>
            <a:r>
              <a:t/>
            </a:r>
            <a:endParaRPr sz="2000">
              <a:latin typeface="Times New Roman"/>
              <a:ea typeface="Times New Roman"/>
              <a:cs typeface="Times New Roman"/>
              <a:sym typeface="Times New Roman"/>
            </a:endParaRPr>
          </a:p>
          <a:p>
            <a:pPr indent="-215900" lvl="0" marL="342900" rtl="0" algn="just">
              <a:spcBef>
                <a:spcPts val="400"/>
              </a:spcBef>
              <a:spcAft>
                <a:spcPts val="0"/>
              </a:spcAft>
              <a:buClr>
                <a:schemeClr val="dk1"/>
              </a:buClr>
              <a:buSzPts val="2000"/>
              <a:buNone/>
            </a:pPr>
            <a:r>
              <a:t/>
            </a:r>
            <a:endParaRPr sz="2000">
              <a:latin typeface="Times New Roman"/>
              <a:ea typeface="Times New Roman"/>
              <a:cs typeface="Times New Roman"/>
              <a:sym typeface="Times New Roman"/>
            </a:endParaRPr>
          </a:p>
        </p:txBody>
      </p:sp>
      <p:pic>
        <p:nvPicPr>
          <p:cNvPr descr="download.png" id="1411" name="Google Shape;1411;p153"/>
          <p:cNvPicPr preferRelativeResize="0"/>
          <p:nvPr/>
        </p:nvPicPr>
        <p:blipFill rotWithShape="1">
          <a:blip r:embed="rId3">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154"/>
          <p:cNvSpPr txBox="1"/>
          <p:nvPr>
            <p:ph type="title"/>
          </p:nvPr>
        </p:nvSpPr>
        <p:spPr>
          <a:xfrm>
            <a:off x="628650" y="365125"/>
            <a:ext cx="7886700" cy="83978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800">
                <a:latin typeface="Times New Roman"/>
                <a:ea typeface="Times New Roman"/>
                <a:cs typeface="Times New Roman"/>
                <a:sym typeface="Times New Roman"/>
              </a:rPr>
              <a:t>Unshielded Versus Shielded Twisted-Pair Cable</a:t>
            </a:r>
            <a:endParaRPr/>
          </a:p>
        </p:txBody>
      </p:sp>
      <p:sp>
        <p:nvSpPr>
          <p:cNvPr id="1417" name="Google Shape;1417;p154"/>
          <p:cNvSpPr txBox="1"/>
          <p:nvPr>
            <p:ph idx="1" type="body"/>
          </p:nvPr>
        </p:nvSpPr>
        <p:spPr>
          <a:xfrm>
            <a:off x="628650" y="1344613"/>
            <a:ext cx="7886700" cy="483235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200"/>
              <a:buFont typeface="Arial"/>
              <a:buNone/>
            </a:pPr>
            <a:r>
              <a:rPr lang="en-US" sz="2200">
                <a:latin typeface="Times New Roman"/>
                <a:ea typeface="Times New Roman"/>
                <a:cs typeface="Times New Roman"/>
                <a:sym typeface="Times New Roman"/>
              </a:rPr>
              <a:t>UTP and STP cables</a:t>
            </a:r>
            <a:endParaRPr/>
          </a:p>
          <a:p>
            <a:pPr indent="0" lvl="0" marL="0" rtl="0" algn="l">
              <a:spcBef>
                <a:spcPts val="640"/>
              </a:spcBef>
              <a:spcAft>
                <a:spcPts val="0"/>
              </a:spcAft>
              <a:buClr>
                <a:schemeClr val="dk1"/>
              </a:buClr>
              <a:buSzPts val="3200"/>
              <a:buFont typeface="Arial"/>
              <a:buNone/>
            </a:pPr>
            <a:r>
              <a:t/>
            </a:r>
            <a:endParaRPr/>
          </a:p>
        </p:txBody>
      </p:sp>
      <p:pic>
        <p:nvPicPr>
          <p:cNvPr id="1418" name="Google Shape;1418;p154"/>
          <p:cNvPicPr preferRelativeResize="0"/>
          <p:nvPr/>
        </p:nvPicPr>
        <p:blipFill rotWithShape="1">
          <a:blip r:embed="rId3">
            <a:alphaModFix/>
          </a:blip>
          <a:srcRect b="0" l="0" r="0" t="0"/>
          <a:stretch/>
        </p:blipFill>
        <p:spPr>
          <a:xfrm>
            <a:off x="1428750" y="2286000"/>
            <a:ext cx="6375400" cy="3373438"/>
          </a:xfrm>
          <a:prstGeom prst="rect">
            <a:avLst/>
          </a:prstGeom>
          <a:noFill/>
          <a:ln>
            <a:noFill/>
          </a:ln>
        </p:spPr>
      </p:pic>
      <p:pic>
        <p:nvPicPr>
          <p:cNvPr descr="download.png" id="1419" name="Google Shape;1419;p154"/>
          <p:cNvPicPr preferRelativeResize="0"/>
          <p:nvPr/>
        </p:nvPicPr>
        <p:blipFill rotWithShape="1">
          <a:blip r:embed="rId4">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155"/>
          <p:cNvSpPr txBox="1"/>
          <p:nvPr>
            <p:ph type="title"/>
          </p:nvPr>
        </p:nvSpPr>
        <p:spPr>
          <a:xfrm>
            <a:off x="628650" y="130175"/>
            <a:ext cx="7886700" cy="7286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800">
                <a:latin typeface="Times New Roman"/>
                <a:ea typeface="Times New Roman"/>
                <a:cs typeface="Times New Roman"/>
                <a:sym typeface="Times New Roman"/>
              </a:rPr>
              <a:t>Unshielded Twisted Pair (UTP)</a:t>
            </a:r>
            <a:endParaRPr/>
          </a:p>
        </p:txBody>
      </p:sp>
      <p:sp>
        <p:nvSpPr>
          <p:cNvPr id="1425" name="Google Shape;1425;p155"/>
          <p:cNvSpPr txBox="1"/>
          <p:nvPr>
            <p:ph idx="1" type="body"/>
          </p:nvPr>
        </p:nvSpPr>
        <p:spPr>
          <a:xfrm>
            <a:off x="322263" y="858838"/>
            <a:ext cx="8437562" cy="5624512"/>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2000"/>
              <a:buChar char="•"/>
            </a:pPr>
            <a:r>
              <a:rPr lang="en-US" sz="2000">
                <a:latin typeface="Times New Roman"/>
                <a:ea typeface="Times New Roman"/>
                <a:cs typeface="Times New Roman"/>
                <a:sym typeface="Times New Roman"/>
              </a:rPr>
              <a:t>Ordinary telephone wire</a:t>
            </a:r>
            <a:endParaRPr/>
          </a:p>
          <a:p>
            <a:pPr indent="-342900" lvl="0" marL="34290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Cheapest</a:t>
            </a:r>
            <a:endParaRPr/>
          </a:p>
          <a:p>
            <a:pPr indent="-342900" lvl="0" marL="34290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Easiest to install</a:t>
            </a:r>
            <a:endParaRPr/>
          </a:p>
          <a:p>
            <a:pPr indent="-342900" lvl="0" marL="34290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Suffers from external EM interference</a:t>
            </a:r>
            <a:endParaRPr/>
          </a:p>
          <a:p>
            <a:pPr indent="-342900" lvl="0" marL="342900" rtl="0" algn="just">
              <a:spcBef>
                <a:spcPts val="550"/>
              </a:spcBef>
              <a:spcAft>
                <a:spcPts val="0"/>
              </a:spcAft>
              <a:buClr>
                <a:srgbClr val="000000"/>
              </a:buClr>
              <a:buSzPts val="2000"/>
              <a:buChar char="•"/>
            </a:pPr>
            <a:r>
              <a:rPr b="1" lang="en-US" sz="2000">
                <a:solidFill>
                  <a:srgbClr val="000000"/>
                </a:solidFill>
                <a:latin typeface="Times New Roman"/>
                <a:ea typeface="Times New Roman"/>
                <a:cs typeface="Times New Roman"/>
                <a:sym typeface="Times New Roman"/>
              </a:rPr>
              <a:t>Advantages of UTP:</a:t>
            </a:r>
            <a:endParaRPr sz="2000">
              <a:solidFill>
                <a:srgbClr val="000000"/>
              </a:solidFill>
              <a:latin typeface="Times New Roman"/>
              <a:ea typeface="Times New Roman"/>
              <a:cs typeface="Times New Roman"/>
              <a:sym typeface="Times New Roman"/>
            </a:endParaRPr>
          </a:p>
          <a:p>
            <a:pPr indent="-155575" lvl="1" marL="631825" rtl="0" algn="just">
              <a:spcBef>
                <a:spcPts val="625"/>
              </a:spcBef>
              <a:spcAft>
                <a:spcPts val="0"/>
              </a:spcAft>
              <a:buClr>
                <a:srgbClr val="000000"/>
              </a:buClr>
              <a:buSzPts val="2000"/>
              <a:buFont typeface="Noto Sans Symbols"/>
              <a:buChar char="▪"/>
            </a:pPr>
            <a:r>
              <a:rPr lang="en-US" sz="2000">
                <a:solidFill>
                  <a:srgbClr val="000000"/>
                </a:solidFill>
                <a:latin typeface="Times New Roman"/>
                <a:ea typeface="Times New Roman"/>
                <a:cs typeface="Times New Roman"/>
                <a:sym typeface="Times New Roman"/>
              </a:rPr>
              <a:t>Affordable</a:t>
            </a:r>
            <a:endParaRPr/>
          </a:p>
          <a:p>
            <a:pPr indent="-155575" lvl="1" marL="631825" rtl="0" algn="just">
              <a:spcBef>
                <a:spcPts val="575"/>
              </a:spcBef>
              <a:spcAft>
                <a:spcPts val="0"/>
              </a:spcAft>
              <a:buClr>
                <a:srgbClr val="000000"/>
              </a:buClr>
              <a:buSzPts val="2000"/>
              <a:buFont typeface="Noto Sans Symbols"/>
              <a:buChar char="▪"/>
            </a:pPr>
            <a:r>
              <a:rPr lang="en-US" sz="2000">
                <a:solidFill>
                  <a:srgbClr val="000000"/>
                </a:solidFill>
                <a:latin typeface="Times New Roman"/>
                <a:ea typeface="Times New Roman"/>
                <a:cs typeface="Times New Roman"/>
                <a:sym typeface="Times New Roman"/>
              </a:rPr>
              <a:t>Most compatible cabling</a:t>
            </a:r>
            <a:endParaRPr/>
          </a:p>
          <a:p>
            <a:pPr indent="-155575" lvl="1" marL="631825" rtl="0" algn="just">
              <a:spcBef>
                <a:spcPts val="575"/>
              </a:spcBef>
              <a:spcAft>
                <a:spcPts val="0"/>
              </a:spcAft>
              <a:buClr>
                <a:srgbClr val="000000"/>
              </a:buClr>
              <a:buSzPts val="2000"/>
              <a:buFont typeface="Noto Sans Symbols"/>
              <a:buChar char="▪"/>
            </a:pPr>
            <a:r>
              <a:rPr lang="en-US" sz="2000">
                <a:solidFill>
                  <a:srgbClr val="000000"/>
                </a:solidFill>
                <a:latin typeface="Times New Roman"/>
                <a:ea typeface="Times New Roman"/>
                <a:cs typeface="Times New Roman"/>
                <a:sym typeface="Times New Roman"/>
              </a:rPr>
              <a:t>Major networking system</a:t>
            </a:r>
            <a:endParaRPr/>
          </a:p>
          <a:p>
            <a:pPr indent="-342900" lvl="0" marL="342900" rtl="0" algn="just">
              <a:spcBef>
                <a:spcPts val="550"/>
              </a:spcBef>
              <a:spcAft>
                <a:spcPts val="0"/>
              </a:spcAft>
              <a:buClr>
                <a:srgbClr val="000000"/>
              </a:buClr>
              <a:buSzPts val="2000"/>
              <a:buChar char="•"/>
            </a:pPr>
            <a:r>
              <a:rPr b="1" lang="en-US" sz="2000">
                <a:solidFill>
                  <a:srgbClr val="000000"/>
                </a:solidFill>
                <a:latin typeface="Times New Roman"/>
                <a:ea typeface="Times New Roman"/>
                <a:cs typeface="Times New Roman"/>
                <a:sym typeface="Times New Roman"/>
              </a:rPr>
              <a:t>Disadvantages of UTP:</a:t>
            </a:r>
            <a:endParaRPr sz="2000">
              <a:solidFill>
                <a:srgbClr val="000000"/>
              </a:solidFill>
              <a:latin typeface="Times New Roman"/>
              <a:ea typeface="Times New Roman"/>
              <a:cs typeface="Times New Roman"/>
              <a:sym typeface="Times New Roman"/>
            </a:endParaRPr>
          </a:p>
          <a:p>
            <a:pPr indent="-342900" lvl="0" marL="342900" rtl="0" algn="just">
              <a:spcBef>
                <a:spcPts val="613"/>
              </a:spcBef>
              <a:spcAft>
                <a:spcPts val="0"/>
              </a:spcAft>
              <a:buClr>
                <a:srgbClr val="000000"/>
              </a:buClr>
              <a:buSzPts val="2000"/>
              <a:buFont typeface="Times New Roman"/>
              <a:buChar char="•"/>
            </a:pPr>
            <a:r>
              <a:rPr lang="en-US" sz="2000">
                <a:solidFill>
                  <a:srgbClr val="000000"/>
                </a:solidFill>
                <a:latin typeface="Times New Roman"/>
                <a:ea typeface="Times New Roman"/>
                <a:cs typeface="Times New Roman"/>
                <a:sym typeface="Times New Roman"/>
              </a:rPr>
              <a:t>Suffers from external Electromagnetic interference</a:t>
            </a:r>
            <a:endParaRPr/>
          </a:p>
          <a:p>
            <a:pPr indent="-342900" lvl="0" marL="342900" rtl="0" algn="just">
              <a:spcBef>
                <a:spcPts val="400"/>
              </a:spcBef>
              <a:spcAft>
                <a:spcPts val="0"/>
              </a:spcAft>
              <a:buClr>
                <a:schemeClr val="dk1"/>
              </a:buClr>
              <a:buSzPts val="2000"/>
              <a:buFont typeface="Arial"/>
              <a:buNone/>
            </a:pPr>
            <a:r>
              <a:t/>
            </a:r>
            <a:endParaRPr sz="2000">
              <a:latin typeface="Times New Roman"/>
              <a:ea typeface="Times New Roman"/>
              <a:cs typeface="Times New Roman"/>
              <a:sym typeface="Times New Roman"/>
            </a:endParaRPr>
          </a:p>
          <a:p>
            <a:pPr indent="-342900" lvl="0" marL="342900" rtl="0" algn="just">
              <a:spcBef>
                <a:spcPts val="400"/>
              </a:spcBef>
              <a:spcAft>
                <a:spcPts val="0"/>
              </a:spcAft>
              <a:buClr>
                <a:schemeClr val="dk1"/>
              </a:buClr>
              <a:buSzPts val="2000"/>
              <a:buFont typeface="Arial"/>
              <a:buNone/>
            </a:pPr>
            <a:r>
              <a:t/>
            </a:r>
            <a:endParaRPr sz="2000">
              <a:latin typeface="Times New Roman"/>
              <a:ea typeface="Times New Roman"/>
              <a:cs typeface="Times New Roman"/>
              <a:sym typeface="Times New Roman"/>
            </a:endParaRPr>
          </a:p>
        </p:txBody>
      </p:sp>
      <p:sp>
        <p:nvSpPr>
          <p:cNvPr id="1426" name="Google Shape;1426;p155"/>
          <p:cNvSpPr/>
          <p:nvPr/>
        </p:nvSpPr>
        <p:spPr>
          <a:xfrm>
            <a:off x="155575" y="4795838"/>
            <a:ext cx="7170738" cy="13239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chemeClr val="dk1"/>
                </a:solidFill>
                <a:latin typeface="Times New Roman"/>
                <a:ea typeface="Times New Roman"/>
                <a:cs typeface="Times New Roman"/>
                <a:sym typeface="Times New Roman"/>
              </a:rPr>
              <a:t>Applications</a:t>
            </a:r>
            <a:r>
              <a:rPr b="0" i="0" lang="en-US" sz="2000" u="none" cap="none" strike="noStrike">
                <a:solidFill>
                  <a:schemeClr val="dk1"/>
                </a:solidFill>
                <a:latin typeface="Times New Roman"/>
                <a:ea typeface="Times New Roman"/>
                <a:cs typeface="Times New Roman"/>
                <a:sym typeface="Times New Roman"/>
              </a:rPr>
              <a:t>:</a:t>
            </a:r>
            <a:endParaRPr/>
          </a:p>
          <a:p>
            <a:pPr indent="-285750" lvl="0" marL="28575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Telephone lines connecting subscribers to the central office</a:t>
            </a:r>
            <a:endParaRPr/>
          </a:p>
          <a:p>
            <a:pPr indent="-285750" lvl="0" marL="28575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DSL lines</a:t>
            </a:r>
            <a:endParaRPr/>
          </a:p>
          <a:p>
            <a:pPr indent="-285750" lvl="0" marL="28575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LAN – 10Base-T and 100Base-T</a:t>
            </a:r>
            <a:endParaRPr/>
          </a:p>
        </p:txBody>
      </p:sp>
      <p:pic>
        <p:nvPicPr>
          <p:cNvPr descr="download.png" id="1427" name="Google Shape;1427;p155"/>
          <p:cNvPicPr preferRelativeResize="0"/>
          <p:nvPr/>
        </p:nvPicPr>
        <p:blipFill rotWithShape="1">
          <a:blip r:embed="rId3">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156"/>
          <p:cNvSpPr txBox="1"/>
          <p:nvPr>
            <p:ph type="title"/>
          </p:nvPr>
        </p:nvSpPr>
        <p:spPr>
          <a:xfrm>
            <a:off x="628650" y="328613"/>
            <a:ext cx="7886700" cy="341312"/>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sz="3100">
                <a:solidFill>
                  <a:schemeClr val="dk2"/>
                </a:solidFill>
                <a:latin typeface="Times New Roman"/>
                <a:ea typeface="Times New Roman"/>
                <a:cs typeface="Times New Roman"/>
                <a:sym typeface="Times New Roman"/>
              </a:rPr>
              <a:t>Shielded</a:t>
            </a:r>
            <a:r>
              <a:rPr lang="en-US" sz="2800"/>
              <a:t> </a:t>
            </a:r>
            <a:r>
              <a:rPr lang="en-US" sz="3200">
                <a:solidFill>
                  <a:schemeClr val="dk2"/>
                </a:solidFill>
              </a:rPr>
              <a:t>Twisted</a:t>
            </a:r>
            <a:r>
              <a:rPr lang="en-US" sz="2800"/>
              <a:t> </a:t>
            </a:r>
            <a:r>
              <a:rPr lang="en-US" sz="3200">
                <a:solidFill>
                  <a:schemeClr val="dk2"/>
                </a:solidFill>
              </a:rPr>
              <a:t>Pair</a:t>
            </a:r>
            <a:r>
              <a:rPr lang="en-US" sz="2800"/>
              <a:t> (STP)</a:t>
            </a:r>
            <a:br>
              <a:rPr lang="en-US" sz="2800"/>
            </a:br>
            <a:endParaRPr sz="3200"/>
          </a:p>
        </p:txBody>
      </p:sp>
      <p:sp>
        <p:nvSpPr>
          <p:cNvPr id="1433" name="Google Shape;1433;p156"/>
          <p:cNvSpPr txBox="1"/>
          <p:nvPr>
            <p:ph idx="1" type="body"/>
          </p:nvPr>
        </p:nvSpPr>
        <p:spPr>
          <a:xfrm>
            <a:off x="446088" y="568325"/>
            <a:ext cx="7886700" cy="6289675"/>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2000"/>
              <a:buChar char="•"/>
            </a:pPr>
            <a:r>
              <a:rPr lang="en-US" sz="2000">
                <a:latin typeface="Times New Roman"/>
                <a:ea typeface="Times New Roman"/>
                <a:cs typeface="Times New Roman"/>
                <a:sym typeface="Times New Roman"/>
              </a:rPr>
              <a:t>Metal braid or sheathing that reduces interference</a:t>
            </a:r>
            <a:endParaRPr/>
          </a:p>
          <a:p>
            <a:pPr indent="-342900" lvl="0" marL="34290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More expensive</a:t>
            </a:r>
            <a:endParaRPr/>
          </a:p>
          <a:p>
            <a:pPr indent="-342900" lvl="0" marL="34290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Harder to handle (thick, heavy)</a:t>
            </a:r>
            <a:endParaRPr/>
          </a:p>
          <a:p>
            <a:pPr indent="-342900" lvl="0" marL="342900" rtl="0" algn="just">
              <a:spcBef>
                <a:spcPts val="613"/>
              </a:spcBef>
              <a:spcAft>
                <a:spcPts val="0"/>
              </a:spcAft>
              <a:buClr>
                <a:srgbClr val="000000"/>
              </a:buClr>
              <a:buSzPts val="2000"/>
              <a:buFont typeface="Times New Roman"/>
              <a:buChar char="•"/>
            </a:pPr>
            <a:r>
              <a:rPr lang="en-US" sz="2000">
                <a:solidFill>
                  <a:srgbClr val="000000"/>
                </a:solidFill>
                <a:latin typeface="Times New Roman"/>
                <a:ea typeface="Times New Roman"/>
                <a:cs typeface="Times New Roman"/>
                <a:sym typeface="Times New Roman"/>
              </a:rPr>
              <a:t>It offers protective sheathing around the copper wire and Provides better performance at lower data rates.</a:t>
            </a:r>
            <a:endParaRPr/>
          </a:p>
          <a:p>
            <a:pPr indent="-342900" lvl="0" marL="342900" rtl="0" algn="just">
              <a:spcBef>
                <a:spcPts val="575"/>
              </a:spcBef>
              <a:spcAft>
                <a:spcPts val="0"/>
              </a:spcAft>
              <a:buClr>
                <a:srgbClr val="000000"/>
              </a:buClr>
              <a:buSzPts val="2000"/>
              <a:buFont typeface="Times New Roman"/>
              <a:buChar char="•"/>
            </a:pPr>
            <a:r>
              <a:rPr lang="en-US" sz="2000">
                <a:solidFill>
                  <a:srgbClr val="000000"/>
                </a:solidFill>
                <a:latin typeface="Times New Roman"/>
                <a:ea typeface="Times New Roman"/>
                <a:cs typeface="Times New Roman"/>
                <a:sym typeface="Times New Roman"/>
              </a:rPr>
              <a:t>Not commonly used</a:t>
            </a:r>
            <a:endParaRPr/>
          </a:p>
          <a:p>
            <a:pPr indent="-342900" lvl="0" marL="342900" rtl="0" algn="just">
              <a:spcBef>
                <a:spcPts val="575"/>
              </a:spcBef>
              <a:spcAft>
                <a:spcPts val="0"/>
              </a:spcAft>
              <a:buClr>
                <a:srgbClr val="000000"/>
              </a:buClr>
              <a:buSzPts val="2000"/>
              <a:buFont typeface="Times New Roman"/>
              <a:buChar char="•"/>
            </a:pPr>
            <a:r>
              <a:rPr lang="en-US" sz="2000">
                <a:solidFill>
                  <a:srgbClr val="000000"/>
                </a:solidFill>
                <a:latin typeface="Times New Roman"/>
                <a:ea typeface="Times New Roman"/>
                <a:cs typeface="Times New Roman"/>
                <a:sym typeface="Times New Roman"/>
              </a:rPr>
              <a:t>Installation is easy</a:t>
            </a:r>
            <a:endParaRPr/>
          </a:p>
          <a:p>
            <a:pPr indent="-342900" lvl="0" marL="342900" rtl="0" algn="just">
              <a:spcBef>
                <a:spcPts val="588"/>
              </a:spcBef>
              <a:spcAft>
                <a:spcPts val="0"/>
              </a:spcAft>
              <a:buClr>
                <a:srgbClr val="000000"/>
              </a:buClr>
              <a:buSzPts val="2000"/>
              <a:buFont typeface="Times New Roman"/>
              <a:buChar char="•"/>
            </a:pPr>
            <a:r>
              <a:rPr lang="en-US" sz="2000">
                <a:solidFill>
                  <a:srgbClr val="000000"/>
                </a:solidFill>
                <a:latin typeface="Times New Roman"/>
                <a:ea typeface="Times New Roman"/>
                <a:cs typeface="Times New Roman"/>
                <a:sym typeface="Times New Roman"/>
              </a:rPr>
              <a:t>Distance is only 100-500 meters</a:t>
            </a:r>
            <a:endParaRPr/>
          </a:p>
          <a:p>
            <a:pPr indent="-342900" lvl="0" marL="342900" rtl="0" algn="just">
              <a:spcBef>
                <a:spcPts val="575"/>
              </a:spcBef>
              <a:spcAft>
                <a:spcPts val="0"/>
              </a:spcAft>
              <a:buClr>
                <a:srgbClr val="000000"/>
              </a:buClr>
              <a:buSzPts val="2000"/>
              <a:buFont typeface="Times New Roman"/>
              <a:buChar char="•"/>
            </a:pPr>
            <a:r>
              <a:rPr lang="en-US" sz="2000">
                <a:solidFill>
                  <a:srgbClr val="000000"/>
                </a:solidFill>
                <a:latin typeface="Times New Roman"/>
                <a:ea typeface="Times New Roman"/>
                <a:cs typeface="Times New Roman"/>
                <a:sym typeface="Times New Roman"/>
              </a:rPr>
              <a:t>Special connecters are required.</a:t>
            </a:r>
            <a:endParaRPr/>
          </a:p>
          <a:p>
            <a:pPr indent="-342900" lvl="0" marL="342900" rtl="0" algn="just">
              <a:spcBef>
                <a:spcPts val="575"/>
              </a:spcBef>
              <a:spcAft>
                <a:spcPts val="0"/>
              </a:spcAft>
              <a:buClr>
                <a:srgbClr val="000000"/>
              </a:buClr>
              <a:buSzPts val="2000"/>
              <a:buFont typeface="Arial"/>
              <a:buNone/>
            </a:pPr>
            <a:r>
              <a:rPr b="1" lang="en-US" sz="2000">
                <a:solidFill>
                  <a:srgbClr val="000000"/>
                </a:solidFill>
                <a:latin typeface="Times New Roman"/>
                <a:ea typeface="Times New Roman"/>
                <a:cs typeface="Times New Roman"/>
                <a:sym typeface="Times New Roman"/>
              </a:rPr>
              <a:t>STP Application</a:t>
            </a:r>
            <a:endParaRPr/>
          </a:p>
          <a:p>
            <a:pPr indent="-342900" lvl="0" marL="342900" rtl="0" algn="just">
              <a:lnSpc>
                <a:spcPct val="103000"/>
              </a:lnSpc>
              <a:spcBef>
                <a:spcPts val="400"/>
              </a:spcBef>
              <a:spcAft>
                <a:spcPts val="0"/>
              </a:spcAft>
              <a:buClr>
                <a:srgbClr val="000000"/>
              </a:buClr>
              <a:buSzPts val="2000"/>
              <a:buFont typeface="Times New Roman"/>
              <a:buChar char="•"/>
            </a:pPr>
            <a:r>
              <a:rPr lang="en-US" sz="2000">
                <a:solidFill>
                  <a:srgbClr val="000000"/>
                </a:solidFill>
                <a:latin typeface="Times New Roman"/>
                <a:ea typeface="Times New Roman"/>
                <a:cs typeface="Times New Roman"/>
                <a:sym typeface="Times New Roman"/>
              </a:rPr>
              <a:t>STP is used in IBM token ring networks.</a:t>
            </a:r>
            <a:endParaRPr/>
          </a:p>
          <a:p>
            <a:pPr indent="-342900" lvl="0" marL="342900" rtl="0" algn="just">
              <a:lnSpc>
                <a:spcPct val="103000"/>
              </a:lnSpc>
              <a:spcBef>
                <a:spcPts val="400"/>
              </a:spcBef>
              <a:spcAft>
                <a:spcPts val="0"/>
              </a:spcAft>
              <a:buClr>
                <a:srgbClr val="000000"/>
              </a:buClr>
              <a:buSzPts val="2000"/>
              <a:buFont typeface="Times New Roman"/>
              <a:buChar char="•"/>
            </a:pPr>
            <a:r>
              <a:rPr lang="en-US" sz="2000">
                <a:solidFill>
                  <a:srgbClr val="000000"/>
                </a:solidFill>
                <a:latin typeface="Times New Roman"/>
                <a:ea typeface="Times New Roman"/>
                <a:cs typeface="Times New Roman"/>
                <a:sym typeface="Times New Roman"/>
              </a:rPr>
              <a:t>Higher transmission rates over longer distances.</a:t>
            </a:r>
            <a:endParaRPr/>
          </a:p>
          <a:p>
            <a:pPr indent="-342900" lvl="0" marL="342900" rtl="0" algn="just">
              <a:spcBef>
                <a:spcPts val="400"/>
              </a:spcBef>
              <a:spcAft>
                <a:spcPts val="0"/>
              </a:spcAft>
              <a:buClr>
                <a:srgbClr val="000000"/>
              </a:buClr>
              <a:buSzPts val="2000"/>
              <a:buChar char="•"/>
            </a:pPr>
            <a:r>
              <a:rPr b="1" lang="en-US" sz="2000">
                <a:solidFill>
                  <a:srgbClr val="000000"/>
                </a:solidFill>
                <a:latin typeface="Times New Roman"/>
                <a:ea typeface="Times New Roman"/>
                <a:cs typeface="Times New Roman"/>
                <a:sym typeface="Times New Roman"/>
              </a:rPr>
              <a:t>Advantages of STP:</a:t>
            </a:r>
            <a:endParaRPr sz="2000">
              <a:solidFill>
                <a:srgbClr val="000000"/>
              </a:solidFill>
              <a:latin typeface="Times New Roman"/>
              <a:ea typeface="Times New Roman"/>
              <a:cs typeface="Times New Roman"/>
              <a:sym typeface="Times New Roman"/>
            </a:endParaRPr>
          </a:p>
          <a:p>
            <a:pPr indent="-342900" lvl="0" marL="342900" rtl="0" algn="just">
              <a:spcBef>
                <a:spcPts val="575"/>
              </a:spcBef>
              <a:spcAft>
                <a:spcPts val="0"/>
              </a:spcAft>
              <a:buClr>
                <a:srgbClr val="000000"/>
              </a:buClr>
              <a:buSzPts val="2000"/>
              <a:buFont typeface="Noto Sans Symbols"/>
              <a:buChar char="▪"/>
            </a:pPr>
            <a:r>
              <a:rPr lang="en-US" sz="2000">
                <a:solidFill>
                  <a:srgbClr val="000000"/>
                </a:solidFill>
                <a:latin typeface="Times New Roman"/>
                <a:ea typeface="Times New Roman"/>
                <a:cs typeface="Times New Roman"/>
                <a:sym typeface="Times New Roman"/>
              </a:rPr>
              <a:t>Faster than UTP</a:t>
            </a:r>
            <a:endParaRPr/>
          </a:p>
          <a:p>
            <a:pPr indent="-342900" lvl="0" marL="342900" rtl="0" algn="just">
              <a:spcBef>
                <a:spcPts val="563"/>
              </a:spcBef>
              <a:spcAft>
                <a:spcPts val="0"/>
              </a:spcAft>
              <a:buClr>
                <a:srgbClr val="000000"/>
              </a:buClr>
              <a:buSzPts val="2000"/>
              <a:buChar char="•"/>
            </a:pPr>
            <a:r>
              <a:rPr b="1" lang="en-US" sz="2000">
                <a:solidFill>
                  <a:srgbClr val="000000"/>
                </a:solidFill>
                <a:latin typeface="Times New Roman"/>
                <a:ea typeface="Times New Roman"/>
                <a:cs typeface="Times New Roman"/>
                <a:sym typeface="Times New Roman"/>
              </a:rPr>
              <a:t>Disadvantages of STP:</a:t>
            </a:r>
            <a:endParaRPr sz="2000">
              <a:solidFill>
                <a:srgbClr val="000000"/>
              </a:solidFill>
              <a:latin typeface="Times New Roman"/>
              <a:ea typeface="Times New Roman"/>
              <a:cs typeface="Times New Roman"/>
              <a:sym typeface="Times New Roman"/>
            </a:endParaRPr>
          </a:p>
          <a:p>
            <a:pPr indent="-342900" lvl="0" marL="342900" rtl="0" algn="just">
              <a:spcBef>
                <a:spcPts val="600"/>
              </a:spcBef>
              <a:spcAft>
                <a:spcPts val="0"/>
              </a:spcAft>
              <a:buClr>
                <a:srgbClr val="000000"/>
              </a:buClr>
              <a:buSzPts val="2000"/>
              <a:buFont typeface="Noto Sans Symbols"/>
              <a:buChar char="▪"/>
            </a:pPr>
            <a:r>
              <a:rPr lang="en-US" sz="2000">
                <a:solidFill>
                  <a:srgbClr val="000000"/>
                </a:solidFill>
                <a:latin typeface="Times New Roman"/>
                <a:ea typeface="Times New Roman"/>
                <a:cs typeface="Times New Roman"/>
                <a:sym typeface="Times New Roman"/>
              </a:rPr>
              <a:t>More expensive than UTP</a:t>
            </a:r>
            <a:endParaRPr/>
          </a:p>
          <a:p>
            <a:pPr indent="-342900" lvl="0" marL="342900" rtl="0" algn="just">
              <a:spcBef>
                <a:spcPts val="588"/>
              </a:spcBef>
              <a:spcAft>
                <a:spcPts val="0"/>
              </a:spcAft>
              <a:buClr>
                <a:srgbClr val="000000"/>
              </a:buClr>
              <a:buSzPts val="2000"/>
              <a:buFont typeface="Noto Sans Symbols"/>
              <a:buChar char="▪"/>
            </a:pPr>
            <a:r>
              <a:rPr lang="en-US" sz="2000">
                <a:solidFill>
                  <a:srgbClr val="000000"/>
                </a:solidFill>
                <a:latin typeface="Times New Roman"/>
                <a:ea typeface="Times New Roman"/>
                <a:cs typeface="Times New Roman"/>
                <a:sym typeface="Times New Roman"/>
              </a:rPr>
              <a:t>High attenuation rate</a:t>
            </a:r>
            <a:endParaRPr/>
          </a:p>
          <a:p>
            <a:pPr indent="-215900" lvl="0" marL="342900" rtl="0" algn="just">
              <a:spcBef>
                <a:spcPts val="400"/>
              </a:spcBef>
              <a:spcAft>
                <a:spcPts val="0"/>
              </a:spcAft>
              <a:buClr>
                <a:schemeClr val="dk1"/>
              </a:buClr>
              <a:buSzPts val="2000"/>
              <a:buNone/>
            </a:pPr>
            <a:r>
              <a:t/>
            </a:r>
            <a:endParaRPr sz="2000">
              <a:latin typeface="Times New Roman"/>
              <a:ea typeface="Times New Roman"/>
              <a:cs typeface="Times New Roman"/>
              <a:sym typeface="Times New Roman"/>
            </a:endParaRPr>
          </a:p>
        </p:txBody>
      </p:sp>
      <p:pic>
        <p:nvPicPr>
          <p:cNvPr descr="download.png" id="1434" name="Google Shape;1434;p156"/>
          <p:cNvPicPr preferRelativeResize="0"/>
          <p:nvPr/>
        </p:nvPicPr>
        <p:blipFill rotWithShape="1">
          <a:blip r:embed="rId3">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157"/>
          <p:cNvSpPr txBox="1"/>
          <p:nvPr/>
        </p:nvSpPr>
        <p:spPr>
          <a:xfrm>
            <a:off x="1657350" y="228600"/>
            <a:ext cx="4821238"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u="none" cap="none" strike="noStrike">
                <a:solidFill>
                  <a:srgbClr val="000000"/>
                </a:solidFill>
                <a:latin typeface="Times New Roman"/>
                <a:ea typeface="Times New Roman"/>
                <a:cs typeface="Times New Roman"/>
                <a:sym typeface="Times New Roman"/>
              </a:rPr>
              <a:t>Categories of unshielded twisted-pair cables</a:t>
            </a:r>
            <a:endParaRPr/>
          </a:p>
        </p:txBody>
      </p:sp>
      <p:pic>
        <p:nvPicPr>
          <p:cNvPr id="1441" name="Google Shape;1441;p157"/>
          <p:cNvPicPr preferRelativeResize="0"/>
          <p:nvPr/>
        </p:nvPicPr>
        <p:blipFill rotWithShape="1">
          <a:blip r:embed="rId3">
            <a:alphaModFix/>
          </a:blip>
          <a:srcRect b="0" l="0" r="0" t="0"/>
          <a:stretch/>
        </p:blipFill>
        <p:spPr>
          <a:xfrm>
            <a:off x="1622425" y="685800"/>
            <a:ext cx="5807075" cy="5899150"/>
          </a:xfrm>
          <a:prstGeom prst="rect">
            <a:avLst/>
          </a:prstGeom>
          <a:noFill/>
          <a:ln>
            <a:noFill/>
          </a:ln>
        </p:spPr>
      </p:pic>
      <p:pic>
        <p:nvPicPr>
          <p:cNvPr descr="download.png" id="1442" name="Google Shape;1442;p157"/>
          <p:cNvPicPr preferRelativeResize="0"/>
          <p:nvPr/>
        </p:nvPicPr>
        <p:blipFill rotWithShape="1">
          <a:blip r:embed="rId4">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158"/>
          <p:cNvSpPr txBox="1"/>
          <p:nvPr>
            <p:ph type="title"/>
          </p:nvPr>
        </p:nvSpPr>
        <p:spPr>
          <a:xfrm>
            <a:off x="628650" y="365125"/>
            <a:ext cx="7886700" cy="7159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800">
                <a:latin typeface="Times New Roman"/>
                <a:ea typeface="Times New Roman"/>
                <a:cs typeface="Times New Roman"/>
                <a:sym typeface="Times New Roman"/>
              </a:rPr>
              <a:t>Twisted Pair - Applications</a:t>
            </a:r>
            <a:endParaRPr/>
          </a:p>
        </p:txBody>
      </p:sp>
      <p:sp>
        <p:nvSpPr>
          <p:cNvPr id="1448" name="Google Shape;1448;p158"/>
          <p:cNvSpPr txBox="1"/>
          <p:nvPr>
            <p:ph idx="1" type="body"/>
          </p:nvPr>
        </p:nvSpPr>
        <p:spPr>
          <a:xfrm>
            <a:off x="628650" y="1081088"/>
            <a:ext cx="7886700" cy="509587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Font typeface="Arial"/>
              <a:buNone/>
            </a:pPr>
            <a:r>
              <a:rPr b="1" lang="en-US" sz="2000">
                <a:latin typeface="Times New Roman"/>
                <a:ea typeface="Times New Roman"/>
                <a:cs typeface="Times New Roman"/>
                <a:sym typeface="Times New Roman"/>
              </a:rPr>
              <a:t>Applications</a:t>
            </a:r>
            <a:endParaRPr/>
          </a:p>
          <a:p>
            <a:pPr indent="-342900" lvl="0" marL="342900" rtl="0" algn="l">
              <a:spcBef>
                <a:spcPts val="400"/>
              </a:spcBef>
              <a:spcAft>
                <a:spcPts val="0"/>
              </a:spcAft>
              <a:buClr>
                <a:schemeClr val="dk1"/>
              </a:buClr>
              <a:buSzPts val="2000"/>
              <a:buFont typeface="Arial"/>
              <a:buChar char="•"/>
            </a:pPr>
            <a:r>
              <a:rPr lang="en-US" sz="2000">
                <a:latin typeface="Times New Roman"/>
                <a:ea typeface="Times New Roman"/>
                <a:cs typeface="Times New Roman"/>
                <a:sym typeface="Times New Roman"/>
              </a:rPr>
              <a:t>Most common medium</a:t>
            </a:r>
            <a:endParaRPr/>
          </a:p>
          <a:p>
            <a:pPr indent="-342900" lvl="0" marL="342900" rtl="0" algn="l">
              <a:spcBef>
                <a:spcPts val="400"/>
              </a:spcBef>
              <a:spcAft>
                <a:spcPts val="0"/>
              </a:spcAft>
              <a:buClr>
                <a:schemeClr val="dk1"/>
              </a:buClr>
              <a:buSzPts val="2000"/>
              <a:buFont typeface="Arial"/>
              <a:buChar char="•"/>
            </a:pPr>
            <a:r>
              <a:rPr lang="en-US" sz="2000">
                <a:latin typeface="Times New Roman"/>
                <a:ea typeface="Times New Roman"/>
                <a:cs typeface="Times New Roman"/>
                <a:sym typeface="Times New Roman"/>
              </a:rPr>
              <a:t>Telephone network</a:t>
            </a:r>
            <a:endParaRPr/>
          </a:p>
          <a:p>
            <a:pPr indent="-342900" lvl="0" marL="342900" rtl="0" algn="l">
              <a:spcBef>
                <a:spcPts val="400"/>
              </a:spcBef>
              <a:spcAft>
                <a:spcPts val="0"/>
              </a:spcAft>
              <a:buClr>
                <a:schemeClr val="dk1"/>
              </a:buClr>
              <a:buSzPts val="2000"/>
              <a:buFont typeface="Arial"/>
              <a:buChar char="•"/>
            </a:pPr>
            <a:r>
              <a:rPr lang="en-US" sz="2000">
                <a:latin typeface="Times New Roman"/>
                <a:ea typeface="Times New Roman"/>
                <a:cs typeface="Times New Roman"/>
                <a:sym typeface="Times New Roman"/>
              </a:rPr>
              <a:t>Within buildings</a:t>
            </a:r>
            <a:endParaRPr/>
          </a:p>
          <a:p>
            <a:pPr indent="-342900" lvl="0" marL="342900" rtl="0" algn="l">
              <a:spcBef>
                <a:spcPts val="400"/>
              </a:spcBef>
              <a:spcAft>
                <a:spcPts val="0"/>
              </a:spcAft>
              <a:buClr>
                <a:schemeClr val="dk1"/>
              </a:buClr>
              <a:buSzPts val="2000"/>
              <a:buFont typeface="Arial"/>
              <a:buChar char="•"/>
            </a:pPr>
            <a:r>
              <a:rPr lang="en-US" sz="2000">
                <a:latin typeface="Times New Roman"/>
                <a:ea typeface="Times New Roman"/>
                <a:cs typeface="Times New Roman"/>
                <a:sym typeface="Times New Roman"/>
              </a:rPr>
              <a:t>For local area networks (LAN)</a:t>
            </a:r>
            <a:endParaRPr/>
          </a:p>
          <a:p>
            <a:pPr indent="0" lvl="0" marL="0" rtl="0" algn="l">
              <a:spcBef>
                <a:spcPts val="400"/>
              </a:spcBef>
              <a:spcAft>
                <a:spcPts val="0"/>
              </a:spcAft>
              <a:buClr>
                <a:schemeClr val="dk1"/>
              </a:buClr>
              <a:buSzPts val="2000"/>
              <a:buFont typeface="Arial"/>
              <a:buNone/>
            </a:pPr>
            <a:r>
              <a:rPr b="1" lang="en-US" sz="2000">
                <a:latin typeface="Times New Roman"/>
                <a:ea typeface="Times New Roman"/>
                <a:cs typeface="Times New Roman"/>
                <a:sym typeface="Times New Roman"/>
              </a:rPr>
              <a:t>Pros and Cons</a:t>
            </a:r>
            <a:endParaRPr/>
          </a:p>
          <a:p>
            <a:pPr indent="-342900" lvl="0" marL="342900" rtl="0" algn="l">
              <a:spcBef>
                <a:spcPts val="400"/>
              </a:spcBef>
              <a:spcAft>
                <a:spcPts val="0"/>
              </a:spcAft>
              <a:buClr>
                <a:schemeClr val="dk1"/>
              </a:buClr>
              <a:buSzPts val="2000"/>
              <a:buFont typeface="Arial"/>
              <a:buChar char="•"/>
            </a:pPr>
            <a:r>
              <a:rPr lang="en-US" sz="2000">
                <a:latin typeface="Times New Roman"/>
                <a:ea typeface="Times New Roman"/>
                <a:cs typeface="Times New Roman"/>
                <a:sym typeface="Times New Roman"/>
              </a:rPr>
              <a:t>Cheap</a:t>
            </a:r>
            <a:endParaRPr/>
          </a:p>
          <a:p>
            <a:pPr indent="-342900" lvl="0" marL="342900" rtl="0" algn="l">
              <a:spcBef>
                <a:spcPts val="400"/>
              </a:spcBef>
              <a:spcAft>
                <a:spcPts val="0"/>
              </a:spcAft>
              <a:buClr>
                <a:schemeClr val="dk1"/>
              </a:buClr>
              <a:buSzPts val="2000"/>
              <a:buFont typeface="Arial"/>
              <a:buChar char="•"/>
            </a:pPr>
            <a:r>
              <a:rPr lang="en-US" sz="2000">
                <a:latin typeface="Times New Roman"/>
                <a:ea typeface="Times New Roman"/>
                <a:cs typeface="Times New Roman"/>
                <a:sym typeface="Times New Roman"/>
              </a:rPr>
              <a:t>Easy to work with</a:t>
            </a:r>
            <a:endParaRPr/>
          </a:p>
          <a:p>
            <a:pPr indent="-342900" lvl="0" marL="342900" rtl="0" algn="l">
              <a:spcBef>
                <a:spcPts val="400"/>
              </a:spcBef>
              <a:spcAft>
                <a:spcPts val="0"/>
              </a:spcAft>
              <a:buClr>
                <a:schemeClr val="dk1"/>
              </a:buClr>
              <a:buSzPts val="2000"/>
              <a:buFont typeface="Arial"/>
              <a:buChar char="•"/>
            </a:pPr>
            <a:r>
              <a:rPr lang="en-US" sz="2000">
                <a:latin typeface="Times New Roman"/>
                <a:ea typeface="Times New Roman"/>
                <a:cs typeface="Times New Roman"/>
                <a:sym typeface="Times New Roman"/>
              </a:rPr>
              <a:t>Low data rate</a:t>
            </a:r>
            <a:endParaRPr/>
          </a:p>
          <a:p>
            <a:pPr indent="-342900" lvl="0" marL="342900" rtl="0" algn="l">
              <a:spcBef>
                <a:spcPts val="400"/>
              </a:spcBef>
              <a:spcAft>
                <a:spcPts val="0"/>
              </a:spcAft>
              <a:buClr>
                <a:schemeClr val="dk1"/>
              </a:buClr>
              <a:buSzPts val="2000"/>
              <a:buFont typeface="Arial"/>
              <a:buChar char="•"/>
            </a:pPr>
            <a:r>
              <a:rPr lang="en-US" sz="2000">
                <a:latin typeface="Times New Roman"/>
                <a:ea typeface="Times New Roman"/>
                <a:cs typeface="Times New Roman"/>
                <a:sym typeface="Times New Roman"/>
              </a:rPr>
              <a:t>Short range</a:t>
            </a:r>
            <a:endParaRPr/>
          </a:p>
          <a:p>
            <a:pPr indent="-215900" lvl="0" marL="342900" rtl="0" algn="l">
              <a:spcBef>
                <a:spcPts val="400"/>
              </a:spcBef>
              <a:spcAft>
                <a:spcPts val="0"/>
              </a:spcAft>
              <a:buClr>
                <a:schemeClr val="dk1"/>
              </a:buClr>
              <a:buSzPts val="2000"/>
              <a:buFont typeface="Arial"/>
              <a:buNone/>
            </a:pPr>
            <a:r>
              <a:t/>
            </a:r>
            <a:endParaRPr sz="2000">
              <a:latin typeface="Times New Roman"/>
              <a:ea typeface="Times New Roman"/>
              <a:cs typeface="Times New Roman"/>
              <a:sym typeface="Times New Roman"/>
            </a:endParaRPr>
          </a:p>
        </p:txBody>
      </p:sp>
      <p:pic>
        <p:nvPicPr>
          <p:cNvPr descr="download.png" id="1449" name="Google Shape;1449;p158"/>
          <p:cNvPicPr preferRelativeResize="0"/>
          <p:nvPr/>
        </p:nvPicPr>
        <p:blipFill rotWithShape="1">
          <a:blip r:embed="rId3">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159"/>
          <p:cNvSpPr txBox="1"/>
          <p:nvPr>
            <p:ph type="title"/>
          </p:nvPr>
        </p:nvSpPr>
        <p:spPr>
          <a:xfrm>
            <a:off x="628650" y="365125"/>
            <a:ext cx="7886700" cy="79851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t>Guided Media – Coaxial Cable</a:t>
            </a:r>
            <a:endParaRPr/>
          </a:p>
        </p:txBody>
      </p:sp>
      <p:sp>
        <p:nvSpPr>
          <p:cNvPr id="1455" name="Google Shape;1455;p159"/>
          <p:cNvSpPr txBox="1"/>
          <p:nvPr>
            <p:ph idx="1" type="body"/>
          </p:nvPr>
        </p:nvSpPr>
        <p:spPr>
          <a:xfrm>
            <a:off x="628650" y="1011238"/>
            <a:ext cx="7886700" cy="5165725"/>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US" sz="2400"/>
              <a:t>Inner conductor is a solid wire outer conductor serves both as a shield</a:t>
            </a:r>
            <a:endParaRPr/>
          </a:p>
          <a:p>
            <a:pPr indent="-342900" lvl="0" marL="342900" rtl="0" algn="l">
              <a:spcBef>
                <a:spcPts val="480"/>
              </a:spcBef>
              <a:spcAft>
                <a:spcPts val="0"/>
              </a:spcAft>
              <a:buClr>
                <a:schemeClr val="dk1"/>
              </a:buClr>
              <a:buSzPts val="2400"/>
              <a:buChar char="•"/>
            </a:pPr>
            <a:r>
              <a:rPr lang="en-US" sz="2400"/>
              <a:t>against noise and a second conductor</a:t>
            </a:r>
            <a:endParaRPr/>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p:txBody>
      </p:sp>
      <p:pic>
        <p:nvPicPr>
          <p:cNvPr id="1456" name="Google Shape;1456;p159"/>
          <p:cNvPicPr preferRelativeResize="0"/>
          <p:nvPr/>
        </p:nvPicPr>
        <p:blipFill rotWithShape="1">
          <a:blip r:embed="rId3">
            <a:alphaModFix/>
          </a:blip>
          <a:srcRect b="0" l="0" r="0" t="0"/>
          <a:stretch/>
        </p:blipFill>
        <p:spPr>
          <a:xfrm>
            <a:off x="628650" y="1011238"/>
            <a:ext cx="3881438" cy="3297237"/>
          </a:xfrm>
          <a:prstGeom prst="rect">
            <a:avLst/>
          </a:prstGeom>
          <a:noFill/>
          <a:ln>
            <a:noFill/>
          </a:ln>
        </p:spPr>
      </p:pic>
      <p:pic>
        <p:nvPicPr>
          <p:cNvPr id="1457" name="Google Shape;1457;p159"/>
          <p:cNvPicPr preferRelativeResize="0"/>
          <p:nvPr/>
        </p:nvPicPr>
        <p:blipFill rotWithShape="1">
          <a:blip r:embed="rId4">
            <a:alphaModFix/>
          </a:blip>
          <a:srcRect b="42954" l="0" r="0" t="20795"/>
          <a:stretch/>
        </p:blipFill>
        <p:spPr>
          <a:xfrm>
            <a:off x="4572000" y="1304925"/>
            <a:ext cx="4656138" cy="3252788"/>
          </a:xfrm>
          <a:prstGeom prst="rect">
            <a:avLst/>
          </a:prstGeom>
          <a:noFill/>
          <a:ln>
            <a:noFill/>
          </a:ln>
        </p:spPr>
      </p:pic>
      <p:pic>
        <p:nvPicPr>
          <p:cNvPr descr="download.png" id="1458" name="Google Shape;1458;p159"/>
          <p:cNvPicPr preferRelativeResize="0"/>
          <p:nvPr/>
        </p:nvPicPr>
        <p:blipFill rotWithShape="1">
          <a:blip r:embed="rId5">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6"/>
          <p:cNvSpPr txBox="1"/>
          <p:nvPr>
            <p:ph idx="12" type="sldNum"/>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4.</a:t>
            </a:r>
            <a:fld id="{00000000-1234-1234-1234-123412341234}" type="slidenum">
              <a:rPr lang="en-US"/>
              <a:t>‹#›</a:t>
            </a:fld>
            <a:endParaRPr/>
          </a:p>
        </p:txBody>
      </p:sp>
      <p:cxnSp>
        <p:nvCxnSpPr>
          <p:cNvPr id="232" name="Google Shape;232;p16"/>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233" name="Google Shape;233;p16"/>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234" name="Google Shape;234;p16"/>
          <p:cNvSpPr txBox="1"/>
          <p:nvPr/>
        </p:nvSpPr>
        <p:spPr>
          <a:xfrm>
            <a:off x="304800" y="762000"/>
            <a:ext cx="50863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chemeClr val="folHlink"/>
                </a:solidFill>
                <a:latin typeface="Arial"/>
                <a:ea typeface="Arial"/>
                <a:cs typeface="Arial"/>
                <a:sym typeface="Arial"/>
              </a:rPr>
              <a:t>Figure 4.3  </a:t>
            </a:r>
            <a:r>
              <a:rPr b="1" i="1" lang="en-US" sz="1800" u="none" cap="none" strike="noStrike">
                <a:solidFill>
                  <a:schemeClr val="dk1"/>
                </a:solidFill>
                <a:latin typeface="Arial"/>
                <a:ea typeface="Arial"/>
                <a:cs typeface="Arial"/>
                <a:sym typeface="Arial"/>
              </a:rPr>
              <a:t>Effect of lack of synchronization</a:t>
            </a:r>
            <a:endParaRPr/>
          </a:p>
        </p:txBody>
      </p:sp>
      <p:cxnSp>
        <p:nvCxnSpPr>
          <p:cNvPr id="235" name="Google Shape;235;p16"/>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236" name="Google Shape;236;p16"/>
          <p:cNvPicPr preferRelativeResize="0"/>
          <p:nvPr/>
        </p:nvPicPr>
        <p:blipFill rotWithShape="1">
          <a:blip r:embed="rId3">
            <a:alphaModFix/>
          </a:blip>
          <a:srcRect b="0" l="0" r="0" t="0"/>
          <a:stretch/>
        </p:blipFill>
        <p:spPr>
          <a:xfrm>
            <a:off x="1068388" y="1600200"/>
            <a:ext cx="6627812" cy="4271963"/>
          </a:xfrm>
          <a:prstGeom prst="rect">
            <a:avLst/>
          </a:prstGeom>
          <a:noFill/>
          <a:ln>
            <a:noFill/>
          </a:ln>
        </p:spPr>
      </p:pic>
      <p:pic>
        <p:nvPicPr>
          <p:cNvPr descr="download.png" id="237" name="Google Shape;237;p16"/>
          <p:cNvPicPr preferRelativeResize="0"/>
          <p:nvPr/>
        </p:nvPicPr>
        <p:blipFill rotWithShape="1">
          <a:blip r:embed="rId4">
            <a:alphaModFix/>
          </a:blip>
          <a:srcRect b="0" l="0" r="0" t="0"/>
          <a:stretch/>
        </p:blipFill>
        <p:spPr>
          <a:xfrm>
            <a:off x="6781800" y="0"/>
            <a:ext cx="933450" cy="531813"/>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160"/>
          <p:cNvSpPr txBox="1"/>
          <p:nvPr>
            <p:ph type="title"/>
          </p:nvPr>
        </p:nvSpPr>
        <p:spPr>
          <a:xfrm>
            <a:off x="628650" y="365125"/>
            <a:ext cx="7886700" cy="70167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2800">
                <a:latin typeface="Times New Roman"/>
                <a:ea typeface="Times New Roman"/>
                <a:cs typeface="Times New Roman"/>
                <a:sym typeface="Times New Roman"/>
              </a:rPr>
              <a:t>Characteristics</a:t>
            </a:r>
            <a:endParaRPr b="1" sz="2800">
              <a:latin typeface="Times New Roman"/>
              <a:ea typeface="Times New Roman"/>
              <a:cs typeface="Times New Roman"/>
              <a:sym typeface="Times New Roman"/>
            </a:endParaRPr>
          </a:p>
        </p:txBody>
      </p:sp>
      <p:sp>
        <p:nvSpPr>
          <p:cNvPr id="1464" name="Google Shape;1464;p160"/>
          <p:cNvSpPr txBox="1"/>
          <p:nvPr>
            <p:ph idx="1" type="body"/>
          </p:nvPr>
        </p:nvSpPr>
        <p:spPr>
          <a:xfrm>
            <a:off x="628650" y="1066800"/>
            <a:ext cx="7886700" cy="5110163"/>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2000"/>
              <a:buFont typeface="Arial"/>
              <a:buChar char="•"/>
            </a:pPr>
            <a:r>
              <a:rPr lang="en-US" sz="2000">
                <a:latin typeface="Times New Roman"/>
                <a:ea typeface="Times New Roman"/>
                <a:cs typeface="Times New Roman"/>
                <a:sym typeface="Times New Roman"/>
              </a:rPr>
              <a:t>Superior frequency characteristics </a:t>
            </a:r>
            <a:endParaRPr/>
          </a:p>
          <a:p>
            <a:pPr indent="-342900" lvl="0" marL="342900" rtl="0" algn="just">
              <a:spcBef>
                <a:spcPts val="400"/>
              </a:spcBef>
              <a:spcAft>
                <a:spcPts val="0"/>
              </a:spcAft>
              <a:buClr>
                <a:schemeClr val="dk1"/>
              </a:buClr>
              <a:buSzPts val="2000"/>
              <a:buFont typeface="Arial"/>
              <a:buChar char="•"/>
            </a:pPr>
            <a:r>
              <a:rPr lang="en-US" sz="2000">
                <a:latin typeface="Times New Roman"/>
                <a:ea typeface="Times New Roman"/>
                <a:cs typeface="Times New Roman"/>
                <a:sym typeface="Times New Roman"/>
              </a:rPr>
              <a:t>Performance limited by attenuation &amp; noise</a:t>
            </a:r>
            <a:endParaRPr/>
          </a:p>
          <a:p>
            <a:pPr indent="-342900" lvl="0" marL="342900" rtl="0" algn="just">
              <a:spcBef>
                <a:spcPts val="400"/>
              </a:spcBef>
              <a:spcAft>
                <a:spcPts val="0"/>
              </a:spcAft>
              <a:buClr>
                <a:schemeClr val="dk1"/>
              </a:buClr>
              <a:buSzPts val="2000"/>
              <a:buFont typeface="Arial"/>
              <a:buChar char="•"/>
            </a:pPr>
            <a:r>
              <a:rPr lang="en-US" sz="2000">
                <a:latin typeface="Times New Roman"/>
                <a:ea typeface="Times New Roman"/>
                <a:cs typeface="Times New Roman"/>
                <a:sym typeface="Times New Roman"/>
              </a:rPr>
              <a:t>Analog signals</a:t>
            </a:r>
            <a:endParaRPr/>
          </a:p>
          <a:p>
            <a:pPr indent="-285750" lvl="1" marL="742950" rtl="0" algn="just">
              <a:spcBef>
                <a:spcPts val="400"/>
              </a:spcBef>
              <a:spcAft>
                <a:spcPts val="0"/>
              </a:spcAft>
              <a:buClr>
                <a:schemeClr val="dk1"/>
              </a:buClr>
              <a:buSzPts val="2000"/>
              <a:buFont typeface="Arial"/>
              <a:buChar char="–"/>
            </a:pPr>
            <a:r>
              <a:rPr lang="en-US" sz="2000">
                <a:latin typeface="Times New Roman"/>
                <a:ea typeface="Times New Roman"/>
                <a:cs typeface="Times New Roman"/>
                <a:sym typeface="Times New Roman"/>
              </a:rPr>
              <a:t>amplifiers every few km</a:t>
            </a:r>
            <a:endParaRPr/>
          </a:p>
          <a:p>
            <a:pPr indent="-285750" lvl="1" marL="742950" rtl="0" algn="just">
              <a:spcBef>
                <a:spcPts val="400"/>
              </a:spcBef>
              <a:spcAft>
                <a:spcPts val="0"/>
              </a:spcAft>
              <a:buClr>
                <a:schemeClr val="dk1"/>
              </a:buClr>
              <a:buSzPts val="2000"/>
              <a:buFont typeface="Arial"/>
              <a:buChar char="–"/>
            </a:pPr>
            <a:r>
              <a:rPr lang="en-US" sz="2000">
                <a:latin typeface="Times New Roman"/>
                <a:ea typeface="Times New Roman"/>
                <a:cs typeface="Times New Roman"/>
                <a:sym typeface="Times New Roman"/>
              </a:rPr>
              <a:t>closer if higher frequency</a:t>
            </a:r>
            <a:endParaRPr/>
          </a:p>
          <a:p>
            <a:pPr indent="-285750" lvl="1" marL="742950" rtl="0" algn="just">
              <a:spcBef>
                <a:spcPts val="400"/>
              </a:spcBef>
              <a:spcAft>
                <a:spcPts val="0"/>
              </a:spcAft>
              <a:buClr>
                <a:schemeClr val="dk1"/>
              </a:buClr>
              <a:buSzPts val="2000"/>
              <a:buFont typeface="Arial"/>
              <a:buChar char="–"/>
            </a:pPr>
            <a:r>
              <a:rPr lang="en-US" sz="2000">
                <a:latin typeface="Times New Roman"/>
                <a:ea typeface="Times New Roman"/>
                <a:cs typeface="Times New Roman"/>
                <a:sym typeface="Times New Roman"/>
              </a:rPr>
              <a:t>up to 500MHz</a:t>
            </a:r>
            <a:endParaRPr/>
          </a:p>
          <a:p>
            <a:pPr indent="-342900" lvl="0" marL="342900" rtl="0" algn="just">
              <a:spcBef>
                <a:spcPts val="400"/>
              </a:spcBef>
              <a:spcAft>
                <a:spcPts val="0"/>
              </a:spcAft>
              <a:buClr>
                <a:schemeClr val="dk1"/>
              </a:buClr>
              <a:buSzPts val="2000"/>
              <a:buFont typeface="Arial"/>
              <a:buChar char="•"/>
            </a:pPr>
            <a:r>
              <a:rPr lang="en-US" sz="2000">
                <a:latin typeface="Times New Roman"/>
                <a:ea typeface="Times New Roman"/>
                <a:cs typeface="Times New Roman"/>
                <a:sym typeface="Times New Roman"/>
              </a:rPr>
              <a:t>Digital signals</a:t>
            </a:r>
            <a:endParaRPr/>
          </a:p>
          <a:p>
            <a:pPr indent="-285750" lvl="1" marL="742950" rtl="0" algn="just">
              <a:spcBef>
                <a:spcPts val="400"/>
              </a:spcBef>
              <a:spcAft>
                <a:spcPts val="0"/>
              </a:spcAft>
              <a:buClr>
                <a:schemeClr val="dk1"/>
              </a:buClr>
              <a:buSzPts val="2000"/>
              <a:buFont typeface="Arial"/>
              <a:buChar char="–"/>
            </a:pPr>
            <a:r>
              <a:rPr lang="en-US" sz="2000">
                <a:latin typeface="Times New Roman"/>
                <a:ea typeface="Times New Roman"/>
                <a:cs typeface="Times New Roman"/>
                <a:sym typeface="Times New Roman"/>
              </a:rPr>
              <a:t>repeater every 1km</a:t>
            </a:r>
            <a:endParaRPr/>
          </a:p>
          <a:p>
            <a:pPr indent="-285750" lvl="1" marL="742950" rtl="0" algn="just">
              <a:spcBef>
                <a:spcPts val="400"/>
              </a:spcBef>
              <a:spcAft>
                <a:spcPts val="0"/>
              </a:spcAft>
              <a:buClr>
                <a:schemeClr val="dk1"/>
              </a:buClr>
              <a:buSzPts val="2000"/>
              <a:buFont typeface="Arial"/>
              <a:buChar char="–"/>
            </a:pPr>
            <a:r>
              <a:rPr lang="en-US" sz="2000">
                <a:latin typeface="Times New Roman"/>
                <a:ea typeface="Times New Roman"/>
                <a:cs typeface="Times New Roman"/>
                <a:sym typeface="Times New Roman"/>
              </a:rPr>
              <a:t>closer for higher data rates</a:t>
            </a:r>
            <a:endParaRPr/>
          </a:p>
          <a:p>
            <a:pPr indent="0" lvl="0" marL="0" rtl="0" algn="just">
              <a:spcBef>
                <a:spcPts val="400"/>
              </a:spcBef>
              <a:spcAft>
                <a:spcPts val="0"/>
              </a:spcAft>
              <a:buClr>
                <a:schemeClr val="dk1"/>
              </a:buClr>
              <a:buSzPts val="2000"/>
              <a:buFont typeface="Arial"/>
              <a:buNone/>
            </a:pPr>
            <a:r>
              <a:t/>
            </a:r>
            <a:endParaRPr sz="2000">
              <a:latin typeface="Times New Roman"/>
              <a:ea typeface="Times New Roman"/>
              <a:cs typeface="Times New Roman"/>
              <a:sym typeface="Times New Roman"/>
            </a:endParaRPr>
          </a:p>
        </p:txBody>
      </p:sp>
      <p:pic>
        <p:nvPicPr>
          <p:cNvPr descr="download.png" id="1465" name="Google Shape;1465;p160"/>
          <p:cNvPicPr preferRelativeResize="0"/>
          <p:nvPr/>
        </p:nvPicPr>
        <p:blipFill rotWithShape="1">
          <a:blip r:embed="rId3">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161"/>
          <p:cNvSpPr txBox="1"/>
          <p:nvPr>
            <p:ph type="title"/>
          </p:nvPr>
        </p:nvSpPr>
        <p:spPr>
          <a:xfrm>
            <a:off x="628650" y="365125"/>
            <a:ext cx="7886700" cy="5905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2800">
                <a:latin typeface="Times New Roman"/>
                <a:ea typeface="Times New Roman"/>
                <a:cs typeface="Times New Roman"/>
                <a:sym typeface="Times New Roman"/>
              </a:rPr>
              <a:t>Applications</a:t>
            </a:r>
            <a:endParaRPr/>
          </a:p>
        </p:txBody>
      </p:sp>
      <p:sp>
        <p:nvSpPr>
          <p:cNvPr id="1471" name="Google Shape;1471;p161"/>
          <p:cNvSpPr txBox="1"/>
          <p:nvPr>
            <p:ph idx="1" type="body"/>
          </p:nvPr>
        </p:nvSpPr>
        <p:spPr>
          <a:xfrm>
            <a:off x="280988" y="955675"/>
            <a:ext cx="8604250" cy="5653088"/>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2000"/>
              <a:buChar char="•"/>
            </a:pPr>
            <a:r>
              <a:rPr lang="en-US" sz="2000">
                <a:latin typeface="Times New Roman"/>
                <a:ea typeface="Times New Roman"/>
                <a:cs typeface="Times New Roman"/>
                <a:sym typeface="Times New Roman"/>
              </a:rPr>
              <a:t>Most versatile medium</a:t>
            </a:r>
            <a:endParaRPr/>
          </a:p>
          <a:p>
            <a:pPr indent="-342900" lvl="0" marL="34290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Television distribution</a:t>
            </a:r>
            <a:endParaRPr/>
          </a:p>
          <a:p>
            <a:pPr indent="-342900" lvl="0" marL="34290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Long distance telephone transmission</a:t>
            </a:r>
            <a:endParaRPr/>
          </a:p>
          <a:p>
            <a:pPr indent="-342900" lvl="0" marL="34290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Can carry 10,000 voice calls simultaneously</a:t>
            </a:r>
            <a:endParaRPr/>
          </a:p>
          <a:p>
            <a:pPr indent="-342900" lvl="0" marL="34290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Short distance computer systems links</a:t>
            </a:r>
            <a:endParaRPr/>
          </a:p>
          <a:p>
            <a:pPr indent="-342900" lvl="0" marL="34290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Local area networks</a:t>
            </a:r>
            <a:endParaRPr/>
          </a:p>
          <a:p>
            <a:pPr indent="-342900" lvl="0" marL="34290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Analog telephone networks</a:t>
            </a:r>
            <a:endParaRPr/>
          </a:p>
          <a:p>
            <a:pPr indent="-342900" lvl="0" marL="34290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Cable TV networks</a:t>
            </a:r>
            <a:endParaRPr/>
          </a:p>
          <a:p>
            <a:pPr indent="-342900" lvl="0" marL="34290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Traditional Ethernet LAN – 10Base2, 10Base5</a:t>
            </a:r>
            <a:endParaRPr/>
          </a:p>
          <a:p>
            <a:pPr indent="-215900" lvl="0" marL="342900" rtl="0" algn="just">
              <a:spcBef>
                <a:spcPts val="400"/>
              </a:spcBef>
              <a:spcAft>
                <a:spcPts val="0"/>
              </a:spcAft>
              <a:buClr>
                <a:schemeClr val="dk1"/>
              </a:buClr>
              <a:buSzPts val="2000"/>
              <a:buNone/>
            </a:pPr>
            <a:r>
              <a:t/>
            </a:r>
            <a:endParaRPr sz="2000">
              <a:latin typeface="Times New Roman"/>
              <a:ea typeface="Times New Roman"/>
              <a:cs typeface="Times New Roman"/>
              <a:sym typeface="Times New Roman"/>
            </a:endParaRPr>
          </a:p>
        </p:txBody>
      </p:sp>
      <p:pic>
        <p:nvPicPr>
          <p:cNvPr id="1472" name="Google Shape;1472;p161"/>
          <p:cNvPicPr preferRelativeResize="0"/>
          <p:nvPr/>
        </p:nvPicPr>
        <p:blipFill rotWithShape="1">
          <a:blip r:embed="rId3">
            <a:alphaModFix/>
          </a:blip>
          <a:srcRect b="0" l="0" r="0" t="0"/>
          <a:stretch/>
        </p:blipFill>
        <p:spPr>
          <a:xfrm>
            <a:off x="4246563" y="1765300"/>
            <a:ext cx="4421187" cy="2027238"/>
          </a:xfrm>
          <a:prstGeom prst="rect">
            <a:avLst/>
          </a:prstGeom>
          <a:noFill/>
          <a:ln>
            <a:noFill/>
          </a:ln>
        </p:spPr>
      </p:pic>
      <p:sp>
        <p:nvSpPr>
          <p:cNvPr id="1473" name="Google Shape;1473;p161"/>
          <p:cNvSpPr/>
          <p:nvPr/>
        </p:nvSpPr>
        <p:spPr>
          <a:xfrm>
            <a:off x="4344988" y="1416050"/>
            <a:ext cx="315277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Categories of coaxial cables</a:t>
            </a:r>
            <a:endParaRPr/>
          </a:p>
        </p:txBody>
      </p:sp>
      <p:pic>
        <p:nvPicPr>
          <p:cNvPr descr="download.png" id="1474" name="Google Shape;1474;p161"/>
          <p:cNvPicPr preferRelativeResize="0"/>
          <p:nvPr/>
        </p:nvPicPr>
        <p:blipFill rotWithShape="1">
          <a:blip r:embed="rId4">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162"/>
          <p:cNvSpPr txBox="1"/>
          <p:nvPr>
            <p:ph type="title"/>
          </p:nvPr>
        </p:nvSpPr>
        <p:spPr>
          <a:xfrm>
            <a:off x="633413" y="228600"/>
            <a:ext cx="6967537" cy="492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2800">
                <a:latin typeface="Times New Roman"/>
                <a:ea typeface="Times New Roman"/>
                <a:cs typeface="Times New Roman"/>
                <a:sym typeface="Times New Roman"/>
              </a:rPr>
              <a:t>Guided Media – Fiber-Optic Cable</a:t>
            </a:r>
            <a:endParaRPr/>
          </a:p>
        </p:txBody>
      </p:sp>
      <p:sp>
        <p:nvSpPr>
          <p:cNvPr id="1480" name="Google Shape;1480;p162"/>
          <p:cNvSpPr txBox="1"/>
          <p:nvPr>
            <p:ph idx="1" type="body"/>
          </p:nvPr>
        </p:nvSpPr>
        <p:spPr>
          <a:xfrm>
            <a:off x="633413" y="1425575"/>
            <a:ext cx="8293100" cy="2425700"/>
          </a:xfrm>
          <a:prstGeom prst="rect">
            <a:avLst/>
          </a:prstGeom>
          <a:noFill/>
          <a:ln>
            <a:noFill/>
          </a:ln>
        </p:spPr>
        <p:txBody>
          <a:bodyPr anchorCtr="0" anchor="t" bIns="45700" lIns="91425" spcFirstLastPara="1" rIns="91425" wrap="square" tIns="45700">
            <a:normAutofit/>
          </a:bodyPr>
          <a:lstStyle/>
          <a:p>
            <a:pPr indent="-533400" lvl="0" marL="533400" rtl="0" algn="just">
              <a:lnSpc>
                <a:spcPct val="80000"/>
              </a:lnSpc>
              <a:spcBef>
                <a:spcPts val="0"/>
              </a:spcBef>
              <a:spcAft>
                <a:spcPts val="0"/>
              </a:spcAft>
              <a:buClr>
                <a:schemeClr val="dk1"/>
              </a:buClr>
              <a:buSzPts val="2000"/>
              <a:buFont typeface="Arial"/>
              <a:buNone/>
            </a:pPr>
            <a:r>
              <a:rPr b="1" lang="en-US" sz="2000">
                <a:latin typeface="Times New Roman"/>
                <a:ea typeface="Times New Roman"/>
                <a:cs typeface="Times New Roman"/>
                <a:sym typeface="Times New Roman"/>
              </a:rPr>
              <a:t>Bending of light ray</a:t>
            </a:r>
            <a:endParaRPr/>
          </a:p>
          <a:p>
            <a:pPr indent="-342900" lvl="0" marL="342900" rtl="0" algn="just">
              <a:spcBef>
                <a:spcPts val="400"/>
              </a:spcBef>
              <a:spcAft>
                <a:spcPts val="0"/>
              </a:spcAft>
              <a:buClr>
                <a:schemeClr val="dk1"/>
              </a:buClr>
              <a:buSzPts val="2000"/>
              <a:buFont typeface="Arial"/>
              <a:buChar char="•"/>
            </a:pPr>
            <a:r>
              <a:rPr lang="en-US" sz="2000">
                <a:latin typeface="Times New Roman"/>
                <a:ea typeface="Times New Roman"/>
                <a:cs typeface="Times New Roman"/>
                <a:sym typeface="Times New Roman"/>
              </a:rPr>
              <a:t>Angle of Incidence (I): the angle the ray makes with the line perpendicular to the interface between the two substances</a:t>
            </a:r>
            <a:endParaRPr/>
          </a:p>
          <a:p>
            <a:pPr indent="-342900" lvl="0" marL="342900" rtl="0" algn="just">
              <a:spcBef>
                <a:spcPts val="400"/>
              </a:spcBef>
              <a:spcAft>
                <a:spcPts val="0"/>
              </a:spcAft>
              <a:buClr>
                <a:schemeClr val="dk1"/>
              </a:buClr>
              <a:buSzPts val="2000"/>
              <a:buFont typeface="Arial"/>
              <a:buChar char="•"/>
            </a:pPr>
            <a:r>
              <a:rPr lang="en-US" sz="2000">
                <a:latin typeface="Times New Roman"/>
                <a:ea typeface="Times New Roman"/>
                <a:cs typeface="Times New Roman"/>
                <a:sym typeface="Times New Roman"/>
              </a:rPr>
              <a:t>Critical Angle: the angle of incidence which provides an angle of refraction of 90-degrees.</a:t>
            </a:r>
            <a:endParaRPr/>
          </a:p>
          <a:p>
            <a:pPr indent="-533400" lvl="0" marL="533400" rtl="0" algn="just">
              <a:lnSpc>
                <a:spcPct val="80000"/>
              </a:lnSpc>
              <a:spcBef>
                <a:spcPts val="400"/>
              </a:spcBef>
              <a:spcAft>
                <a:spcPts val="0"/>
              </a:spcAft>
              <a:buClr>
                <a:schemeClr val="dk1"/>
              </a:buClr>
              <a:buSzPts val="2000"/>
              <a:buFont typeface="Arial"/>
              <a:buNone/>
            </a:pPr>
            <a:r>
              <a:t/>
            </a:r>
            <a:endParaRPr sz="2000">
              <a:latin typeface="Times New Roman"/>
              <a:ea typeface="Times New Roman"/>
              <a:cs typeface="Times New Roman"/>
              <a:sym typeface="Times New Roman"/>
            </a:endParaRPr>
          </a:p>
          <a:p>
            <a:pPr indent="-533400" lvl="0" marL="533400" rtl="0" algn="just">
              <a:lnSpc>
                <a:spcPct val="80000"/>
              </a:lnSpc>
              <a:spcBef>
                <a:spcPts val="400"/>
              </a:spcBef>
              <a:spcAft>
                <a:spcPts val="0"/>
              </a:spcAft>
              <a:buClr>
                <a:schemeClr val="dk1"/>
              </a:buClr>
              <a:buSzPts val="2000"/>
              <a:buFont typeface="Arial"/>
              <a:buNone/>
            </a:pPr>
            <a:r>
              <a:t/>
            </a:r>
            <a:endParaRPr sz="2000">
              <a:latin typeface="Times New Roman"/>
              <a:ea typeface="Times New Roman"/>
              <a:cs typeface="Times New Roman"/>
              <a:sym typeface="Times New Roman"/>
            </a:endParaRPr>
          </a:p>
        </p:txBody>
      </p:sp>
      <p:sp>
        <p:nvSpPr>
          <p:cNvPr id="1481" name="Google Shape;1481;p162"/>
          <p:cNvSpPr/>
          <p:nvPr/>
        </p:nvSpPr>
        <p:spPr>
          <a:xfrm>
            <a:off x="1657350" y="5562600"/>
            <a:ext cx="61150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id="1482" name="Google Shape;1482;p162"/>
          <p:cNvPicPr preferRelativeResize="0"/>
          <p:nvPr/>
        </p:nvPicPr>
        <p:blipFill rotWithShape="1">
          <a:blip r:embed="rId3">
            <a:alphaModFix/>
          </a:blip>
          <a:srcRect b="0" l="0" r="0" t="0"/>
          <a:stretch/>
        </p:blipFill>
        <p:spPr>
          <a:xfrm>
            <a:off x="1817688" y="3736975"/>
            <a:ext cx="6053137" cy="2474913"/>
          </a:xfrm>
          <a:prstGeom prst="rect">
            <a:avLst/>
          </a:prstGeom>
          <a:noFill/>
          <a:ln>
            <a:noFill/>
          </a:ln>
        </p:spPr>
      </p:pic>
      <p:sp>
        <p:nvSpPr>
          <p:cNvPr id="1483" name="Google Shape;1483;p162"/>
          <p:cNvSpPr/>
          <p:nvPr/>
        </p:nvSpPr>
        <p:spPr>
          <a:xfrm>
            <a:off x="633413" y="960438"/>
            <a:ext cx="6343650" cy="685800"/>
          </a:xfrm>
          <a:prstGeom prst="rect">
            <a:avLst/>
          </a:prstGeom>
          <a:noFill/>
          <a:ln>
            <a:noFill/>
          </a:ln>
        </p:spPr>
        <p:txBody>
          <a:bodyPr anchorCtr="0" anchor="t" bIns="45700" lIns="91425" spcFirstLastPara="1" rIns="91425" wrap="square" tIns="45700">
            <a:noAutofit/>
          </a:bodyPr>
          <a:lstStyle/>
          <a:p>
            <a:pPr indent="-533400" lvl="0" marL="533400" marR="0" rtl="0" algn="just">
              <a:lnSpc>
                <a:spcPct val="80000"/>
              </a:lnSpc>
              <a:spcBef>
                <a:spcPts val="0"/>
              </a:spcBef>
              <a:spcAft>
                <a:spcPts val="0"/>
              </a:spcAft>
              <a:buNone/>
            </a:pPr>
            <a:r>
              <a:rPr lang="en-US" sz="2000">
                <a:solidFill>
                  <a:schemeClr val="dk1"/>
                </a:solidFill>
                <a:latin typeface="Times New Roman"/>
                <a:ea typeface="Times New Roman"/>
                <a:cs typeface="Times New Roman"/>
                <a:sym typeface="Times New Roman"/>
              </a:rPr>
              <a:t>Fiber-optic cable transmit signals in the form of light.</a:t>
            </a:r>
            <a:endParaRPr/>
          </a:p>
        </p:txBody>
      </p:sp>
      <p:pic>
        <p:nvPicPr>
          <p:cNvPr descr="download.png" id="1484" name="Google Shape;1484;p162"/>
          <p:cNvPicPr preferRelativeResize="0"/>
          <p:nvPr/>
        </p:nvPicPr>
        <p:blipFill rotWithShape="1">
          <a:blip r:embed="rId4">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163"/>
          <p:cNvSpPr/>
          <p:nvPr/>
        </p:nvSpPr>
        <p:spPr>
          <a:xfrm>
            <a:off x="1657350" y="5029200"/>
            <a:ext cx="61150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id="1490" name="Google Shape;1490;p163"/>
          <p:cNvPicPr preferRelativeResize="0"/>
          <p:nvPr/>
        </p:nvPicPr>
        <p:blipFill rotWithShape="1">
          <a:blip r:embed="rId3">
            <a:alphaModFix/>
          </a:blip>
          <a:srcRect b="0" l="0" r="0" t="0"/>
          <a:stretch/>
        </p:blipFill>
        <p:spPr>
          <a:xfrm>
            <a:off x="1198563" y="1611313"/>
            <a:ext cx="6230937" cy="1584325"/>
          </a:xfrm>
          <a:prstGeom prst="rect">
            <a:avLst/>
          </a:prstGeom>
          <a:noFill/>
          <a:ln>
            <a:noFill/>
          </a:ln>
        </p:spPr>
      </p:pic>
      <p:sp>
        <p:nvSpPr>
          <p:cNvPr id="1491" name="Google Shape;1491;p163"/>
          <p:cNvSpPr txBox="1"/>
          <p:nvPr>
            <p:ph idx="1" type="body"/>
          </p:nvPr>
        </p:nvSpPr>
        <p:spPr>
          <a:xfrm>
            <a:off x="427038" y="193675"/>
            <a:ext cx="8458200" cy="6276975"/>
          </a:xfrm>
          <a:prstGeom prst="rect">
            <a:avLst/>
          </a:prstGeom>
          <a:noFill/>
          <a:ln>
            <a:noFill/>
          </a:ln>
        </p:spPr>
        <p:txBody>
          <a:bodyPr anchorCtr="0" anchor="t" bIns="45700" lIns="91425" spcFirstLastPara="1" rIns="91425" wrap="square" tIns="45700">
            <a:normAutofit/>
          </a:bodyPr>
          <a:lstStyle/>
          <a:p>
            <a:pPr indent="-215900" lvl="0" marL="342900" rtl="0" algn="just">
              <a:spcBef>
                <a:spcPts val="0"/>
              </a:spcBef>
              <a:spcAft>
                <a:spcPts val="0"/>
              </a:spcAft>
              <a:buClr>
                <a:schemeClr val="dk1"/>
              </a:buClr>
              <a:buSzPts val="2000"/>
              <a:buFont typeface="Arial"/>
              <a:buNone/>
            </a:pPr>
            <a:r>
              <a:t/>
            </a:r>
            <a:endParaRPr sz="2000">
              <a:latin typeface="Times New Roman"/>
              <a:ea typeface="Times New Roman"/>
              <a:cs typeface="Times New Roman"/>
              <a:sym typeface="Times New Roman"/>
            </a:endParaRPr>
          </a:p>
          <a:p>
            <a:pPr indent="-342900" lvl="0" marL="342900" rtl="0" algn="just">
              <a:spcBef>
                <a:spcPts val="400"/>
              </a:spcBef>
              <a:spcAft>
                <a:spcPts val="0"/>
              </a:spcAft>
              <a:buClr>
                <a:schemeClr val="dk1"/>
              </a:buClr>
              <a:buSzPts val="2000"/>
              <a:buFont typeface="Arial"/>
              <a:buChar char="•"/>
            </a:pPr>
            <a:r>
              <a:rPr lang="en-US" sz="2000">
                <a:latin typeface="Times New Roman"/>
                <a:ea typeface="Times New Roman"/>
                <a:cs typeface="Times New Roman"/>
                <a:sym typeface="Times New Roman"/>
              </a:rPr>
              <a:t>Uses reflection to guide light through a channel</a:t>
            </a:r>
            <a:endParaRPr/>
          </a:p>
          <a:p>
            <a:pPr indent="-342900" lvl="0" marL="342900" rtl="0" algn="just">
              <a:spcBef>
                <a:spcPts val="400"/>
              </a:spcBef>
              <a:spcAft>
                <a:spcPts val="0"/>
              </a:spcAft>
              <a:buClr>
                <a:schemeClr val="dk1"/>
              </a:buClr>
              <a:buSzPts val="2000"/>
              <a:buFont typeface="Arial"/>
              <a:buChar char="•"/>
            </a:pPr>
            <a:r>
              <a:rPr lang="en-US" sz="2000">
                <a:latin typeface="Times New Roman"/>
                <a:ea typeface="Times New Roman"/>
                <a:cs typeface="Times New Roman"/>
                <a:sym typeface="Times New Roman"/>
              </a:rPr>
              <a:t> Core is of glass or plastic surrounded by Cladding</a:t>
            </a:r>
            <a:endParaRPr/>
          </a:p>
          <a:p>
            <a:pPr indent="-342900" lvl="0" marL="342900" rtl="0" algn="just">
              <a:spcBef>
                <a:spcPts val="400"/>
              </a:spcBef>
              <a:spcAft>
                <a:spcPts val="0"/>
              </a:spcAft>
              <a:buClr>
                <a:schemeClr val="dk1"/>
              </a:buClr>
              <a:buSzPts val="2000"/>
              <a:buFont typeface="Arial"/>
              <a:buChar char="•"/>
            </a:pPr>
            <a:r>
              <a:rPr lang="en-US" sz="2000">
                <a:latin typeface="Times New Roman"/>
                <a:ea typeface="Times New Roman"/>
                <a:cs typeface="Times New Roman"/>
                <a:sym typeface="Times New Roman"/>
              </a:rPr>
              <a:t> Cladding is of less dense glass or plastic</a:t>
            </a:r>
            <a:endParaRPr/>
          </a:p>
          <a:p>
            <a:pPr indent="0" lvl="0" marL="0" rtl="0" algn="l">
              <a:spcBef>
                <a:spcPts val="480"/>
              </a:spcBef>
              <a:spcAft>
                <a:spcPts val="0"/>
              </a:spcAft>
              <a:buClr>
                <a:schemeClr val="dk1"/>
              </a:buClr>
              <a:buSzPts val="2400"/>
              <a:buFont typeface="Arial"/>
              <a:buNone/>
            </a:pPr>
            <a:r>
              <a:t/>
            </a:r>
            <a:endParaRPr sz="2400"/>
          </a:p>
        </p:txBody>
      </p:sp>
      <p:pic>
        <p:nvPicPr>
          <p:cNvPr id="1492" name="Google Shape;1492;p163"/>
          <p:cNvPicPr preferRelativeResize="0"/>
          <p:nvPr/>
        </p:nvPicPr>
        <p:blipFill rotWithShape="1">
          <a:blip r:embed="rId4">
            <a:alphaModFix/>
          </a:blip>
          <a:srcRect b="0" l="0" r="0" t="0"/>
          <a:stretch/>
        </p:blipFill>
        <p:spPr>
          <a:xfrm>
            <a:off x="706438" y="3429000"/>
            <a:ext cx="6723062" cy="3235325"/>
          </a:xfrm>
          <a:prstGeom prst="rect">
            <a:avLst/>
          </a:prstGeom>
          <a:noFill/>
          <a:ln>
            <a:noFill/>
          </a:ln>
        </p:spPr>
      </p:pic>
      <p:pic>
        <p:nvPicPr>
          <p:cNvPr descr="download.png" id="1493" name="Google Shape;1493;p163"/>
          <p:cNvPicPr preferRelativeResize="0"/>
          <p:nvPr/>
        </p:nvPicPr>
        <p:blipFill rotWithShape="1">
          <a:blip r:embed="rId5">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164"/>
          <p:cNvSpPr txBox="1"/>
          <p:nvPr>
            <p:ph type="title"/>
          </p:nvPr>
        </p:nvSpPr>
        <p:spPr>
          <a:xfrm>
            <a:off x="288925" y="365125"/>
            <a:ext cx="8540750" cy="107791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2800">
                <a:latin typeface="Times New Roman"/>
                <a:ea typeface="Times New Roman"/>
                <a:cs typeface="Times New Roman"/>
                <a:sym typeface="Times New Roman"/>
              </a:rPr>
              <a:t>Optical Fiber – Transmission Characteristics</a:t>
            </a:r>
            <a:endParaRPr/>
          </a:p>
        </p:txBody>
      </p:sp>
      <p:sp>
        <p:nvSpPr>
          <p:cNvPr id="1500" name="Google Shape;1500;p164"/>
          <p:cNvSpPr txBox="1"/>
          <p:nvPr>
            <p:ph idx="1" type="body"/>
          </p:nvPr>
        </p:nvSpPr>
        <p:spPr>
          <a:xfrm>
            <a:off x="628650" y="1676400"/>
            <a:ext cx="7413625" cy="31242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2000"/>
              <a:buChar char="•"/>
            </a:pPr>
            <a:r>
              <a:rPr lang="en-US" sz="2000">
                <a:latin typeface="Times New Roman"/>
                <a:ea typeface="Times New Roman"/>
                <a:cs typeface="Times New Roman"/>
                <a:sym typeface="Times New Roman"/>
              </a:rPr>
              <a:t>Uses total internal reflection to transmit light</a:t>
            </a:r>
            <a:endParaRPr/>
          </a:p>
          <a:p>
            <a:pPr indent="-285750" lvl="1" marL="74295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effectively acts as wave guide for 10</a:t>
            </a:r>
            <a:r>
              <a:rPr baseline="30000" lang="en-US" sz="2000">
                <a:latin typeface="Times New Roman"/>
                <a:ea typeface="Times New Roman"/>
                <a:cs typeface="Times New Roman"/>
                <a:sym typeface="Times New Roman"/>
              </a:rPr>
              <a:t>14</a:t>
            </a:r>
            <a:r>
              <a:rPr lang="en-US" sz="2000">
                <a:latin typeface="Times New Roman"/>
                <a:ea typeface="Times New Roman"/>
                <a:cs typeface="Times New Roman"/>
                <a:sym typeface="Times New Roman"/>
              </a:rPr>
              <a:t> to 10</a:t>
            </a:r>
            <a:r>
              <a:rPr baseline="30000" lang="en-US" sz="2000">
                <a:latin typeface="Times New Roman"/>
                <a:ea typeface="Times New Roman"/>
                <a:cs typeface="Times New Roman"/>
                <a:sym typeface="Times New Roman"/>
              </a:rPr>
              <a:t>15</a:t>
            </a:r>
            <a:r>
              <a:rPr lang="en-US" sz="2000">
                <a:latin typeface="Times New Roman"/>
                <a:ea typeface="Times New Roman"/>
                <a:cs typeface="Times New Roman"/>
                <a:sym typeface="Times New Roman"/>
              </a:rPr>
              <a:t> Hz </a:t>
            </a:r>
            <a:endParaRPr/>
          </a:p>
          <a:p>
            <a:pPr indent="-342900" lvl="0" marL="34290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Can use several different light sources</a:t>
            </a:r>
            <a:endParaRPr/>
          </a:p>
          <a:p>
            <a:pPr indent="-285750" lvl="1" marL="74295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Light Emitting Diode (LED)</a:t>
            </a:r>
            <a:endParaRPr/>
          </a:p>
          <a:p>
            <a:pPr indent="-228600" lvl="2" marL="1143000" rtl="0" algn="just">
              <a:spcBef>
                <a:spcPts val="480"/>
              </a:spcBef>
              <a:spcAft>
                <a:spcPts val="0"/>
              </a:spcAft>
              <a:buClr>
                <a:schemeClr val="dk1"/>
              </a:buClr>
              <a:buSzPts val="2400"/>
              <a:buChar char="•"/>
            </a:pPr>
            <a:r>
              <a:rPr lang="en-US">
                <a:latin typeface="Times New Roman"/>
                <a:ea typeface="Times New Roman"/>
                <a:cs typeface="Times New Roman"/>
                <a:sym typeface="Times New Roman"/>
              </a:rPr>
              <a:t>cheaper, wider operating temp range, lasts longer</a:t>
            </a:r>
            <a:endParaRPr/>
          </a:p>
          <a:p>
            <a:pPr indent="-285750" lvl="1" marL="74295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Injection Laser Diode (ILD)</a:t>
            </a:r>
            <a:endParaRPr/>
          </a:p>
          <a:p>
            <a:pPr indent="-228600" lvl="2" marL="1143000" rtl="0" algn="just">
              <a:spcBef>
                <a:spcPts val="480"/>
              </a:spcBef>
              <a:spcAft>
                <a:spcPts val="0"/>
              </a:spcAft>
              <a:buClr>
                <a:schemeClr val="dk1"/>
              </a:buClr>
              <a:buSzPts val="2400"/>
              <a:buChar char="•"/>
            </a:pPr>
            <a:r>
              <a:rPr lang="en-US">
                <a:latin typeface="Times New Roman"/>
                <a:ea typeface="Times New Roman"/>
                <a:cs typeface="Times New Roman"/>
                <a:sym typeface="Times New Roman"/>
              </a:rPr>
              <a:t>more efficient, has greater data rate</a:t>
            </a:r>
            <a:endParaRPr/>
          </a:p>
          <a:p>
            <a:pPr indent="-342900" lvl="0" marL="342900" rtl="0" algn="just">
              <a:spcBef>
                <a:spcPts val="400"/>
              </a:spcBef>
              <a:spcAft>
                <a:spcPts val="0"/>
              </a:spcAft>
              <a:buClr>
                <a:schemeClr val="dk1"/>
              </a:buClr>
              <a:buSzPts val="2000"/>
              <a:buChar char="•"/>
            </a:pPr>
            <a:r>
              <a:rPr lang="en-US" sz="2000">
                <a:latin typeface="Times New Roman"/>
                <a:ea typeface="Times New Roman"/>
                <a:cs typeface="Times New Roman"/>
                <a:sym typeface="Times New Roman"/>
              </a:rPr>
              <a:t>Relation of wavelength, type &amp; data rate</a:t>
            </a:r>
            <a:endParaRPr/>
          </a:p>
        </p:txBody>
      </p:sp>
      <p:pic>
        <p:nvPicPr>
          <p:cNvPr descr="download.png" id="1501" name="Google Shape;1501;p164"/>
          <p:cNvPicPr preferRelativeResize="0"/>
          <p:nvPr/>
        </p:nvPicPr>
        <p:blipFill rotWithShape="1">
          <a:blip r:embed="rId3">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165"/>
          <p:cNvSpPr txBox="1"/>
          <p:nvPr>
            <p:ph type="title"/>
          </p:nvPr>
        </p:nvSpPr>
        <p:spPr>
          <a:xfrm>
            <a:off x="1428750" y="228600"/>
            <a:ext cx="6172200" cy="11398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400"/>
              <a:t>Guided Media – Fiber-Optic Cable</a:t>
            </a:r>
            <a:endParaRPr/>
          </a:p>
        </p:txBody>
      </p:sp>
      <p:sp>
        <p:nvSpPr>
          <p:cNvPr id="1507" name="Google Shape;1507;p165"/>
          <p:cNvSpPr txBox="1"/>
          <p:nvPr>
            <p:ph idx="1" type="body"/>
          </p:nvPr>
        </p:nvSpPr>
        <p:spPr>
          <a:xfrm>
            <a:off x="3143250" y="1600200"/>
            <a:ext cx="2743200" cy="609600"/>
          </a:xfrm>
          <a:prstGeom prst="rect">
            <a:avLst/>
          </a:prstGeom>
          <a:noFill/>
          <a:ln>
            <a:noFill/>
          </a:ln>
        </p:spPr>
        <p:txBody>
          <a:bodyPr anchorCtr="0" anchor="t" bIns="45700" lIns="91425" spcFirstLastPara="1" rIns="91425" wrap="square" tIns="45700">
            <a:noAutofit/>
          </a:bodyPr>
          <a:lstStyle/>
          <a:p>
            <a:pPr indent="-533400" lvl="0" marL="533400" rtl="0" algn="ctr">
              <a:lnSpc>
                <a:spcPct val="80000"/>
              </a:lnSpc>
              <a:spcBef>
                <a:spcPts val="0"/>
              </a:spcBef>
              <a:spcAft>
                <a:spcPts val="0"/>
              </a:spcAft>
              <a:buClr>
                <a:schemeClr val="dk1"/>
              </a:buClr>
              <a:buSzPts val="3200"/>
              <a:buFont typeface="Arial"/>
              <a:buNone/>
            </a:pPr>
            <a:r>
              <a:rPr lang="en-US"/>
              <a:t>Propagation Modes</a:t>
            </a:r>
            <a:endParaRPr/>
          </a:p>
        </p:txBody>
      </p:sp>
      <p:sp>
        <p:nvSpPr>
          <p:cNvPr id="1508" name="Google Shape;1508;p165"/>
          <p:cNvSpPr/>
          <p:nvPr/>
        </p:nvSpPr>
        <p:spPr>
          <a:xfrm>
            <a:off x="1714500" y="5562600"/>
            <a:ext cx="61150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id="1509" name="Google Shape;1509;p165"/>
          <p:cNvPicPr preferRelativeResize="0"/>
          <p:nvPr/>
        </p:nvPicPr>
        <p:blipFill rotWithShape="1">
          <a:blip r:embed="rId3">
            <a:alphaModFix/>
          </a:blip>
          <a:srcRect b="0" l="0" r="0" t="0"/>
          <a:stretch/>
        </p:blipFill>
        <p:spPr>
          <a:xfrm>
            <a:off x="1714500" y="2133600"/>
            <a:ext cx="5724525" cy="3352800"/>
          </a:xfrm>
          <a:prstGeom prst="rect">
            <a:avLst/>
          </a:prstGeom>
          <a:noFill/>
          <a:ln>
            <a:noFill/>
          </a:ln>
        </p:spPr>
      </p:pic>
      <p:pic>
        <p:nvPicPr>
          <p:cNvPr descr="download.png" id="1510" name="Google Shape;1510;p165"/>
          <p:cNvPicPr preferRelativeResize="0"/>
          <p:nvPr/>
        </p:nvPicPr>
        <p:blipFill rotWithShape="1">
          <a:blip r:embed="rId4">
            <a:alphaModFix/>
          </a:blip>
          <a:srcRect b="0" l="0" r="0" t="0"/>
          <a:stretch/>
        </p:blipFill>
        <p:spPr>
          <a:xfrm>
            <a:off x="514350" y="230188"/>
            <a:ext cx="933450" cy="531812"/>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166"/>
          <p:cNvSpPr txBox="1"/>
          <p:nvPr>
            <p:ph type="title"/>
          </p:nvPr>
        </p:nvSpPr>
        <p:spPr>
          <a:xfrm>
            <a:off x="1428750" y="228600"/>
            <a:ext cx="6172200" cy="11398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400"/>
              <a:t>Guided Media – Fiber-Optic Cable</a:t>
            </a:r>
            <a:endParaRPr/>
          </a:p>
        </p:txBody>
      </p:sp>
      <p:sp>
        <p:nvSpPr>
          <p:cNvPr id="1516" name="Google Shape;1516;p166"/>
          <p:cNvSpPr txBox="1"/>
          <p:nvPr>
            <p:ph idx="1" type="body"/>
          </p:nvPr>
        </p:nvSpPr>
        <p:spPr>
          <a:xfrm>
            <a:off x="3143250" y="1219200"/>
            <a:ext cx="2743200" cy="609600"/>
          </a:xfrm>
          <a:prstGeom prst="rect">
            <a:avLst/>
          </a:prstGeom>
          <a:noFill/>
          <a:ln>
            <a:noFill/>
          </a:ln>
        </p:spPr>
        <p:txBody>
          <a:bodyPr anchorCtr="0" anchor="t" bIns="45700" lIns="91425" spcFirstLastPara="1" rIns="91425" wrap="square" tIns="45700">
            <a:noAutofit/>
          </a:bodyPr>
          <a:lstStyle/>
          <a:p>
            <a:pPr indent="-533400" lvl="0" marL="533400" rtl="0" algn="ctr">
              <a:lnSpc>
                <a:spcPct val="80000"/>
              </a:lnSpc>
              <a:spcBef>
                <a:spcPts val="0"/>
              </a:spcBef>
              <a:spcAft>
                <a:spcPts val="0"/>
              </a:spcAft>
              <a:buClr>
                <a:schemeClr val="dk1"/>
              </a:buClr>
              <a:buSzPts val="3200"/>
              <a:buFont typeface="Arial"/>
              <a:buNone/>
            </a:pPr>
            <a:r>
              <a:rPr lang="en-US"/>
              <a:t>Propagation Modes</a:t>
            </a:r>
            <a:endParaRPr/>
          </a:p>
        </p:txBody>
      </p:sp>
      <p:sp>
        <p:nvSpPr>
          <p:cNvPr id="1517" name="Google Shape;1517;p166"/>
          <p:cNvSpPr/>
          <p:nvPr/>
        </p:nvSpPr>
        <p:spPr>
          <a:xfrm>
            <a:off x="1714500" y="5867400"/>
            <a:ext cx="61150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id="1518" name="Google Shape;1518;p166"/>
          <p:cNvPicPr preferRelativeResize="0"/>
          <p:nvPr/>
        </p:nvPicPr>
        <p:blipFill rotWithShape="1">
          <a:blip r:embed="rId3">
            <a:alphaModFix/>
          </a:blip>
          <a:srcRect b="0" l="0" r="0" t="0"/>
          <a:stretch/>
        </p:blipFill>
        <p:spPr>
          <a:xfrm>
            <a:off x="536575" y="1689100"/>
            <a:ext cx="3771900" cy="4175125"/>
          </a:xfrm>
          <a:prstGeom prst="rect">
            <a:avLst/>
          </a:prstGeom>
          <a:noFill/>
          <a:ln>
            <a:noFill/>
          </a:ln>
        </p:spPr>
      </p:pic>
      <p:sp>
        <p:nvSpPr>
          <p:cNvPr id="1519" name="Google Shape;1519;p166"/>
          <p:cNvSpPr/>
          <p:nvPr/>
        </p:nvSpPr>
        <p:spPr>
          <a:xfrm>
            <a:off x="4389438" y="1695450"/>
            <a:ext cx="4572000" cy="563245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In multimode step-index fiber, the density of the core remains constant from the center to the edges. A beam of light moves through this constant density in a straight line until it reaches the interface of the core and the cladding. </a:t>
            </a:r>
            <a:endParaRPr/>
          </a:p>
          <a:p>
            <a:pPr indent="0" lvl="0" marL="0" marR="0" rtl="0" algn="just">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At the interface, there is an abrupt change due to a lower density; this alters the angle of the beam's motion</a:t>
            </a:r>
            <a:endParaRPr/>
          </a:p>
          <a:p>
            <a:pPr indent="0" lvl="0" marL="0" marR="0" rtl="0" algn="just">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In multimode graded-index fiber, decreases this distortion of the signal through the cable. </a:t>
            </a:r>
            <a:endParaRPr i="1" sz="20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Density is highest at the center of the core and decreases gradually to its lowest at the edge</a:t>
            </a:r>
            <a:endParaRPr/>
          </a:p>
        </p:txBody>
      </p:sp>
      <p:pic>
        <p:nvPicPr>
          <p:cNvPr descr="download.png" id="1520" name="Google Shape;1520;p166"/>
          <p:cNvPicPr preferRelativeResize="0"/>
          <p:nvPr/>
        </p:nvPicPr>
        <p:blipFill rotWithShape="1">
          <a:blip r:embed="rId4">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167"/>
          <p:cNvSpPr txBox="1"/>
          <p:nvPr>
            <p:ph idx="1" type="body"/>
          </p:nvPr>
        </p:nvSpPr>
        <p:spPr>
          <a:xfrm>
            <a:off x="582613" y="304800"/>
            <a:ext cx="2743200" cy="609600"/>
          </a:xfrm>
          <a:prstGeom prst="rect">
            <a:avLst/>
          </a:prstGeom>
          <a:noFill/>
          <a:ln>
            <a:noFill/>
          </a:ln>
        </p:spPr>
        <p:txBody>
          <a:bodyPr anchorCtr="0" anchor="t" bIns="45700" lIns="91425" spcFirstLastPara="1" rIns="91425" wrap="square" tIns="45700">
            <a:noAutofit/>
          </a:bodyPr>
          <a:lstStyle/>
          <a:p>
            <a:pPr indent="-533400" lvl="0" marL="533400" rtl="0" algn="ctr">
              <a:lnSpc>
                <a:spcPct val="80000"/>
              </a:lnSpc>
              <a:spcBef>
                <a:spcPts val="0"/>
              </a:spcBef>
              <a:spcAft>
                <a:spcPts val="0"/>
              </a:spcAft>
              <a:buClr>
                <a:schemeClr val="dk1"/>
              </a:buClr>
              <a:buSzPts val="3200"/>
              <a:buFont typeface="Arial"/>
              <a:buNone/>
            </a:pPr>
            <a:r>
              <a:rPr lang="en-US"/>
              <a:t>Fiber Construction</a:t>
            </a:r>
            <a:endParaRPr/>
          </a:p>
        </p:txBody>
      </p:sp>
      <p:pic>
        <p:nvPicPr>
          <p:cNvPr id="1526" name="Google Shape;1526;p167"/>
          <p:cNvPicPr preferRelativeResize="0"/>
          <p:nvPr/>
        </p:nvPicPr>
        <p:blipFill rotWithShape="1">
          <a:blip r:embed="rId3">
            <a:alphaModFix/>
          </a:blip>
          <a:srcRect b="0" l="0" r="0" t="0"/>
          <a:stretch/>
        </p:blipFill>
        <p:spPr>
          <a:xfrm>
            <a:off x="2062163" y="914400"/>
            <a:ext cx="4875212" cy="2397125"/>
          </a:xfrm>
          <a:prstGeom prst="rect">
            <a:avLst/>
          </a:prstGeom>
          <a:noFill/>
          <a:ln>
            <a:noFill/>
          </a:ln>
        </p:spPr>
      </p:pic>
      <p:sp>
        <p:nvSpPr>
          <p:cNvPr id="1527" name="Google Shape;1527;p167"/>
          <p:cNvSpPr/>
          <p:nvPr/>
        </p:nvSpPr>
        <p:spPr>
          <a:xfrm>
            <a:off x="674688" y="3440113"/>
            <a:ext cx="7616825" cy="316865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000">
                <a:solidFill>
                  <a:schemeClr val="dk1"/>
                </a:solidFill>
                <a:latin typeface="Times New Roman"/>
                <a:ea typeface="Times New Roman"/>
                <a:cs typeface="Times New Roman"/>
                <a:sym typeface="Times New Roman"/>
              </a:rPr>
              <a:t>Applications</a:t>
            </a:r>
            <a:r>
              <a:rPr lang="en-US" sz="2000">
                <a:solidFill>
                  <a:schemeClr val="dk1"/>
                </a:solidFill>
                <a:latin typeface="Times New Roman"/>
                <a:ea typeface="Times New Roman"/>
                <a:cs typeface="Times New Roman"/>
                <a:sym typeface="Times New Roman"/>
              </a:rPr>
              <a:t>:</a:t>
            </a:r>
            <a:endParaRPr/>
          </a:p>
          <a:p>
            <a:pPr indent="-285750" lvl="0" marL="285750" marR="0" rtl="0" algn="just">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The fiber optic cable is often found in backbone networks because its bandwidth is cost  effective.</a:t>
            </a:r>
            <a:endParaRPr/>
          </a:p>
          <a:p>
            <a:pPr indent="-285750" lvl="0" marL="285750" marR="0" rtl="0" algn="just">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Telecommunications</a:t>
            </a:r>
            <a:endParaRPr/>
          </a:p>
          <a:p>
            <a:pPr indent="-285750" lvl="0" marL="285750" marR="0" rtl="0" algn="just">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Local Area Networks</a:t>
            </a:r>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	100Base-FX network (Fast Ethernet)</a:t>
            </a:r>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	100Base-X</a:t>
            </a:r>
            <a:endParaRPr/>
          </a:p>
          <a:p>
            <a:pPr indent="-285750" lvl="0" marL="285750" marR="0" rtl="0" algn="just">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Cable TV– backbone</a:t>
            </a:r>
            <a:endParaRPr/>
          </a:p>
          <a:p>
            <a:pPr indent="-285750" lvl="0" marL="285750" marR="0" rtl="0" algn="just">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CCTV</a:t>
            </a:r>
            <a:endParaRPr/>
          </a:p>
          <a:p>
            <a:pPr indent="-285750" lvl="0" marL="285750" marR="0" rtl="0" algn="just">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Medical Education</a:t>
            </a:r>
            <a:endParaRPr/>
          </a:p>
        </p:txBody>
      </p:sp>
      <p:pic>
        <p:nvPicPr>
          <p:cNvPr descr="download.png" id="1528" name="Google Shape;1528;p167"/>
          <p:cNvPicPr preferRelativeResize="0"/>
          <p:nvPr/>
        </p:nvPicPr>
        <p:blipFill rotWithShape="1">
          <a:blip r:embed="rId4">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168"/>
          <p:cNvSpPr txBox="1"/>
          <p:nvPr/>
        </p:nvSpPr>
        <p:spPr>
          <a:xfrm>
            <a:off x="541338" y="231775"/>
            <a:ext cx="6929437" cy="6770688"/>
          </a:xfrm>
          <a:prstGeom prst="rect">
            <a:avLst/>
          </a:prstGeom>
          <a:noFill/>
          <a:ln>
            <a:noFill/>
          </a:ln>
        </p:spPr>
        <p:txBody>
          <a:bodyPr anchorCtr="0" anchor="t" bIns="0" lIns="0" spcFirstLastPara="1" rIns="0" wrap="square" tIns="0">
            <a:spAutoFit/>
          </a:bodyPr>
          <a:lstStyle/>
          <a:p>
            <a:pPr indent="0" lvl="0" marL="8659" marR="0" rtl="0" algn="l">
              <a:spcBef>
                <a:spcPts val="0"/>
              </a:spcBef>
              <a:spcAft>
                <a:spcPts val="0"/>
              </a:spcAft>
              <a:buNone/>
            </a:pPr>
            <a:r>
              <a:rPr b="1" lang="en-US" sz="2000">
                <a:solidFill>
                  <a:srgbClr val="000000"/>
                </a:solidFill>
                <a:latin typeface="Times New Roman"/>
                <a:ea typeface="Times New Roman"/>
                <a:cs typeface="Times New Roman"/>
                <a:sym typeface="Times New Roman"/>
              </a:rPr>
              <a:t>                Fiber Optic Advantages</a:t>
            </a:r>
            <a:endParaRPr sz="2000">
              <a:solidFill>
                <a:srgbClr val="000000"/>
              </a:solidFill>
              <a:latin typeface="Times New Roman"/>
              <a:ea typeface="Times New Roman"/>
              <a:cs typeface="Times New Roman"/>
              <a:sym typeface="Times New Roman"/>
            </a:endParaRPr>
          </a:p>
          <a:p>
            <a:pPr indent="-155859" lvl="0" marL="320378" marR="0" rtl="0" algn="l">
              <a:lnSpc>
                <a:spcPct val="150000"/>
              </a:lnSpc>
              <a:spcBef>
                <a:spcPts val="900"/>
              </a:spcBef>
              <a:spcAft>
                <a:spcPts val="0"/>
              </a:spcAft>
              <a:buClr>
                <a:srgbClr val="000000"/>
              </a:buClr>
              <a:buSzPts val="2000"/>
              <a:buFont typeface="Noto Sans Symbols"/>
              <a:buChar char="∙"/>
            </a:pPr>
            <a:r>
              <a:rPr lang="en-US" sz="2000">
                <a:solidFill>
                  <a:srgbClr val="000000"/>
                </a:solidFill>
                <a:latin typeface="Times New Roman"/>
                <a:ea typeface="Times New Roman"/>
                <a:cs typeface="Times New Roman"/>
                <a:sym typeface="Times New Roman"/>
              </a:rPr>
              <a:t>Greater capacity (bandwidth of up to 2 Gbps) &amp; Smaller size and lighter weight.</a:t>
            </a:r>
            <a:endParaRPr sz="2000">
              <a:solidFill>
                <a:srgbClr val="000000"/>
              </a:solidFill>
              <a:latin typeface="Times New Roman"/>
              <a:ea typeface="Times New Roman"/>
              <a:cs typeface="Times New Roman"/>
              <a:sym typeface="Times New Roman"/>
            </a:endParaRPr>
          </a:p>
          <a:p>
            <a:pPr indent="-155859" lvl="0" marL="320378" marR="0" rtl="0" algn="l">
              <a:lnSpc>
                <a:spcPct val="150000"/>
              </a:lnSpc>
              <a:spcBef>
                <a:spcPts val="0"/>
              </a:spcBef>
              <a:spcAft>
                <a:spcPts val="0"/>
              </a:spcAft>
              <a:buClr>
                <a:srgbClr val="000000"/>
              </a:buClr>
              <a:buSzPts val="2000"/>
              <a:buFont typeface="Noto Sans Symbols"/>
              <a:buChar char="∙"/>
            </a:pPr>
            <a:r>
              <a:rPr lang="en-US" sz="2000">
                <a:solidFill>
                  <a:srgbClr val="000000"/>
                </a:solidFill>
                <a:latin typeface="Times New Roman"/>
                <a:ea typeface="Times New Roman"/>
                <a:cs typeface="Times New Roman"/>
                <a:sym typeface="Times New Roman"/>
              </a:rPr>
              <a:t>Lower attenuation.</a:t>
            </a:r>
            <a:endParaRPr sz="2000">
              <a:solidFill>
                <a:srgbClr val="000000"/>
              </a:solidFill>
              <a:latin typeface="Times New Roman"/>
              <a:ea typeface="Times New Roman"/>
              <a:cs typeface="Times New Roman"/>
              <a:sym typeface="Times New Roman"/>
            </a:endParaRPr>
          </a:p>
          <a:p>
            <a:pPr indent="-155859" lvl="0" marL="320378" marR="0" rtl="0" algn="l">
              <a:lnSpc>
                <a:spcPct val="150000"/>
              </a:lnSpc>
              <a:spcBef>
                <a:spcPts val="0"/>
              </a:spcBef>
              <a:spcAft>
                <a:spcPts val="0"/>
              </a:spcAft>
              <a:buClr>
                <a:srgbClr val="000000"/>
              </a:buClr>
              <a:buSzPts val="2000"/>
              <a:buFont typeface="Noto Sans Symbols"/>
              <a:buChar char="∙"/>
            </a:pPr>
            <a:r>
              <a:rPr lang="en-US" sz="2000">
                <a:solidFill>
                  <a:srgbClr val="000000"/>
                </a:solidFill>
                <a:latin typeface="Times New Roman"/>
                <a:ea typeface="Times New Roman"/>
                <a:cs typeface="Times New Roman"/>
                <a:sym typeface="Times New Roman"/>
              </a:rPr>
              <a:t>greater repeater spacing</a:t>
            </a:r>
            <a:endParaRPr/>
          </a:p>
          <a:p>
            <a:pPr indent="0" lvl="0" marL="475804" marR="0" rtl="0" algn="l">
              <a:lnSpc>
                <a:spcPct val="150000"/>
              </a:lnSpc>
              <a:spcBef>
                <a:spcPts val="784"/>
              </a:spcBef>
              <a:spcAft>
                <a:spcPts val="0"/>
              </a:spcAft>
              <a:buNone/>
            </a:pPr>
            <a:r>
              <a:rPr lang="en-US" sz="2000">
                <a:solidFill>
                  <a:srgbClr val="000000"/>
                </a:solidFill>
                <a:latin typeface="Times New Roman"/>
                <a:ea typeface="Times New Roman"/>
                <a:cs typeface="Times New Roman"/>
                <a:sym typeface="Times New Roman"/>
              </a:rPr>
              <a:t>o 10s of km at least</a:t>
            </a:r>
            <a:endParaRPr sz="2000">
              <a:solidFill>
                <a:srgbClr val="000000"/>
              </a:solidFill>
              <a:latin typeface="Times New Roman"/>
              <a:ea typeface="Times New Roman"/>
              <a:cs typeface="Times New Roman"/>
              <a:sym typeface="Times New Roman"/>
            </a:endParaRPr>
          </a:p>
          <a:p>
            <a:pPr indent="-155859" lvl="0" marL="320378" marR="0" rtl="0" algn="l">
              <a:lnSpc>
                <a:spcPct val="150000"/>
              </a:lnSpc>
              <a:spcBef>
                <a:spcPts val="170"/>
              </a:spcBef>
              <a:spcAft>
                <a:spcPts val="0"/>
              </a:spcAft>
              <a:buClr>
                <a:srgbClr val="000000"/>
              </a:buClr>
              <a:buSzPts val="2000"/>
              <a:buFont typeface="Noto Sans Symbols"/>
              <a:buChar char="∙"/>
            </a:pPr>
            <a:r>
              <a:rPr lang="en-US" sz="2000">
                <a:solidFill>
                  <a:srgbClr val="000000"/>
                </a:solidFill>
                <a:latin typeface="Times New Roman"/>
                <a:ea typeface="Times New Roman"/>
                <a:cs typeface="Times New Roman"/>
                <a:sym typeface="Times New Roman"/>
              </a:rPr>
              <a:t>More resistance to corrosive materials &amp; immunity to environmental interference.</a:t>
            </a:r>
            <a:endParaRPr/>
          </a:p>
          <a:p>
            <a:pPr indent="-155859" lvl="0" marL="320378" marR="0" rtl="0" algn="l">
              <a:lnSpc>
                <a:spcPct val="150000"/>
              </a:lnSpc>
              <a:spcBef>
                <a:spcPts val="0"/>
              </a:spcBef>
              <a:spcAft>
                <a:spcPts val="0"/>
              </a:spcAft>
              <a:buClr>
                <a:srgbClr val="000000"/>
              </a:buClr>
              <a:buSzPts val="2000"/>
              <a:buFont typeface="Noto Sans Symbols"/>
              <a:buChar char="∙"/>
            </a:pPr>
            <a:r>
              <a:rPr lang="en-US" sz="2000">
                <a:solidFill>
                  <a:srgbClr val="000000"/>
                </a:solidFill>
                <a:latin typeface="Times New Roman"/>
                <a:ea typeface="Times New Roman"/>
                <a:cs typeface="Times New Roman"/>
                <a:sym typeface="Times New Roman"/>
              </a:rPr>
              <a:t>highly secure due to tap difficulty and lack of signal radiation.</a:t>
            </a:r>
            <a:endParaRPr/>
          </a:p>
          <a:p>
            <a:pPr indent="0" lvl="0" marL="8659" marR="0" rtl="0" algn="l">
              <a:lnSpc>
                <a:spcPct val="150000"/>
              </a:lnSpc>
              <a:spcBef>
                <a:spcPts val="767"/>
              </a:spcBef>
              <a:spcAft>
                <a:spcPts val="0"/>
              </a:spcAft>
              <a:buNone/>
            </a:pPr>
            <a:r>
              <a:rPr b="1" lang="en-US" sz="2000">
                <a:solidFill>
                  <a:srgbClr val="000000"/>
                </a:solidFill>
                <a:latin typeface="Times New Roman"/>
                <a:ea typeface="Times New Roman"/>
                <a:cs typeface="Times New Roman"/>
                <a:sym typeface="Times New Roman"/>
              </a:rPr>
              <a:t>Fiber Optic Disadvantages</a:t>
            </a:r>
            <a:endParaRPr sz="2000">
              <a:solidFill>
                <a:srgbClr val="000000"/>
              </a:solidFill>
              <a:latin typeface="Times New Roman"/>
              <a:ea typeface="Times New Roman"/>
              <a:cs typeface="Times New Roman"/>
              <a:sym typeface="Times New Roman"/>
            </a:endParaRPr>
          </a:p>
          <a:p>
            <a:pPr indent="-155859" lvl="0" marL="320378" marR="0" rtl="0" algn="l">
              <a:lnSpc>
                <a:spcPct val="150000"/>
              </a:lnSpc>
              <a:spcBef>
                <a:spcPts val="900"/>
              </a:spcBef>
              <a:spcAft>
                <a:spcPts val="0"/>
              </a:spcAft>
              <a:buClr>
                <a:srgbClr val="000000"/>
              </a:buClr>
              <a:buSzPts val="2000"/>
              <a:buFont typeface="Noto Sans Symbols"/>
              <a:buChar char="∙"/>
            </a:pPr>
            <a:r>
              <a:rPr lang="en-US" sz="2000">
                <a:solidFill>
                  <a:srgbClr val="000000"/>
                </a:solidFill>
                <a:latin typeface="Times New Roman"/>
                <a:ea typeface="Times New Roman"/>
                <a:cs typeface="Times New Roman"/>
                <a:sym typeface="Times New Roman"/>
              </a:rPr>
              <a:t>Installation and maintenance need expertise</a:t>
            </a:r>
            <a:endParaRPr sz="2000">
              <a:solidFill>
                <a:srgbClr val="000000"/>
              </a:solidFill>
              <a:latin typeface="Times New Roman"/>
              <a:ea typeface="Times New Roman"/>
              <a:cs typeface="Times New Roman"/>
              <a:sym typeface="Times New Roman"/>
            </a:endParaRPr>
          </a:p>
          <a:p>
            <a:pPr indent="-155859" lvl="0" marL="320378" marR="0" rtl="0" algn="l">
              <a:lnSpc>
                <a:spcPct val="150000"/>
              </a:lnSpc>
              <a:spcBef>
                <a:spcPts val="0"/>
              </a:spcBef>
              <a:spcAft>
                <a:spcPts val="0"/>
              </a:spcAft>
              <a:buClr>
                <a:srgbClr val="000000"/>
              </a:buClr>
              <a:buSzPts val="2000"/>
              <a:buFont typeface="Noto Sans Symbols"/>
              <a:buChar char="∙"/>
            </a:pPr>
            <a:r>
              <a:rPr lang="en-US" sz="2000">
                <a:solidFill>
                  <a:srgbClr val="000000"/>
                </a:solidFill>
                <a:latin typeface="Times New Roman"/>
                <a:ea typeface="Times New Roman"/>
                <a:cs typeface="Times New Roman"/>
                <a:sym typeface="Times New Roman"/>
              </a:rPr>
              <a:t>Much more expensive</a:t>
            </a:r>
            <a:endParaRPr/>
          </a:p>
          <a:p>
            <a:pPr indent="-155859" lvl="0" marL="320378" marR="0" rtl="0" algn="l">
              <a:lnSpc>
                <a:spcPct val="150000"/>
              </a:lnSpc>
              <a:spcBef>
                <a:spcPts val="0"/>
              </a:spcBef>
              <a:spcAft>
                <a:spcPts val="0"/>
              </a:spcAft>
              <a:buClr>
                <a:srgbClr val="000000"/>
              </a:buClr>
              <a:buSzPts val="2000"/>
              <a:buFont typeface="Noto Sans Symbols"/>
              <a:buChar char="∙"/>
            </a:pPr>
            <a:r>
              <a:rPr lang="en-US" sz="2000">
                <a:solidFill>
                  <a:srgbClr val="000000"/>
                </a:solidFill>
                <a:latin typeface="Times New Roman"/>
                <a:ea typeface="Times New Roman"/>
                <a:cs typeface="Times New Roman"/>
                <a:sym typeface="Times New Roman"/>
              </a:rPr>
              <a:t>requires highly skilled installers</a:t>
            </a:r>
            <a:endParaRPr sz="2000">
              <a:solidFill>
                <a:srgbClr val="000000"/>
              </a:solidFill>
              <a:latin typeface="Times New Roman"/>
              <a:ea typeface="Times New Roman"/>
              <a:cs typeface="Times New Roman"/>
              <a:sym typeface="Times New Roman"/>
            </a:endParaRPr>
          </a:p>
          <a:p>
            <a:pPr indent="-155859" lvl="0" marL="320378" marR="0" rtl="0" algn="l">
              <a:lnSpc>
                <a:spcPct val="150000"/>
              </a:lnSpc>
              <a:spcBef>
                <a:spcPts val="0"/>
              </a:spcBef>
              <a:spcAft>
                <a:spcPts val="0"/>
              </a:spcAft>
              <a:buClr>
                <a:srgbClr val="000000"/>
              </a:buClr>
              <a:buSzPts val="2000"/>
              <a:buFont typeface="Noto Sans Symbols"/>
              <a:buChar char="∙"/>
            </a:pPr>
            <a:r>
              <a:rPr lang="en-US" sz="2000">
                <a:solidFill>
                  <a:srgbClr val="000000"/>
                </a:solidFill>
                <a:latin typeface="Times New Roman"/>
                <a:ea typeface="Times New Roman"/>
                <a:cs typeface="Times New Roman"/>
                <a:sym typeface="Times New Roman"/>
              </a:rPr>
              <a:t>adding additional nodes is difficult</a:t>
            </a:r>
            <a:endParaRPr sz="2000">
              <a:solidFill>
                <a:srgbClr val="000000"/>
              </a:solidFill>
              <a:latin typeface="Times New Roman"/>
              <a:ea typeface="Times New Roman"/>
              <a:cs typeface="Times New Roman"/>
              <a:sym typeface="Times New Roman"/>
            </a:endParaRPr>
          </a:p>
        </p:txBody>
      </p:sp>
      <p:pic>
        <p:nvPicPr>
          <p:cNvPr descr="download.png" id="1534" name="Google Shape;1534;p168"/>
          <p:cNvPicPr preferRelativeResize="0"/>
          <p:nvPr/>
        </p:nvPicPr>
        <p:blipFill rotWithShape="1">
          <a:blip r:embed="rId3">
            <a:alphaModFix/>
          </a:blip>
          <a:srcRect b="0" l="0" r="0" t="0"/>
          <a:stretch/>
        </p:blipFill>
        <p:spPr>
          <a:xfrm>
            <a:off x="514350" y="160338"/>
            <a:ext cx="933450" cy="531812"/>
          </a:xfrm>
          <a:prstGeom prst="rect">
            <a:avLst/>
          </a:prstGeom>
          <a:noFill/>
          <a:ln>
            <a:noFill/>
          </a:ln>
        </p:spPr>
      </p:pic>
    </p:spTree>
  </p:cSld>
  <p:clrMapOvr>
    <a:masterClrMapping/>
  </p:clrMapOvr>
  <p:transition spd="slow">
    <p:fade/>
  </p:transition>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169"/>
          <p:cNvSpPr/>
          <p:nvPr/>
        </p:nvSpPr>
        <p:spPr>
          <a:xfrm>
            <a:off x="3268663" y="303213"/>
            <a:ext cx="528955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UNGUIDED MEDIA: WIRELESS</a:t>
            </a:r>
            <a:endParaRPr sz="2800">
              <a:solidFill>
                <a:schemeClr val="dk1"/>
              </a:solidFill>
              <a:latin typeface="Times New Roman"/>
              <a:ea typeface="Times New Roman"/>
              <a:cs typeface="Times New Roman"/>
              <a:sym typeface="Times New Roman"/>
            </a:endParaRPr>
          </a:p>
        </p:txBody>
      </p:sp>
      <p:sp>
        <p:nvSpPr>
          <p:cNvPr id="1540" name="Google Shape;1540;p169"/>
          <p:cNvSpPr/>
          <p:nvPr/>
        </p:nvSpPr>
        <p:spPr>
          <a:xfrm>
            <a:off x="368300" y="1138238"/>
            <a:ext cx="8493125" cy="224631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Unguided media transport electromagnetic waves without using a physical conductor. This type of communication is often referred to as wireless communication.</a:t>
            </a:r>
            <a:endParaRPr/>
          </a:p>
          <a:p>
            <a:pPr indent="0" lvl="0" marL="0" marR="0" rtl="0" algn="just">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Electromagnetic spectrum for wireless communication</a:t>
            </a:r>
            <a:endParaRPr/>
          </a:p>
          <a:p>
            <a:pPr indent="0" lvl="0" marL="0" marR="0" rtl="0" algn="just">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sz="2000">
              <a:solidFill>
                <a:schemeClr val="dk1"/>
              </a:solidFill>
              <a:latin typeface="Times New Roman"/>
              <a:ea typeface="Times New Roman"/>
              <a:cs typeface="Times New Roman"/>
              <a:sym typeface="Times New Roman"/>
            </a:endParaRPr>
          </a:p>
        </p:txBody>
      </p:sp>
      <p:pic>
        <p:nvPicPr>
          <p:cNvPr id="1541" name="Google Shape;1541;p169"/>
          <p:cNvPicPr preferRelativeResize="0"/>
          <p:nvPr/>
        </p:nvPicPr>
        <p:blipFill rotWithShape="1">
          <a:blip r:embed="rId3">
            <a:alphaModFix/>
          </a:blip>
          <a:srcRect b="0" l="0" r="0" t="0"/>
          <a:stretch/>
        </p:blipFill>
        <p:spPr>
          <a:xfrm>
            <a:off x="1076388" y="3384538"/>
            <a:ext cx="6300787" cy="2133600"/>
          </a:xfrm>
          <a:prstGeom prst="rect">
            <a:avLst/>
          </a:prstGeom>
          <a:noFill/>
          <a:ln>
            <a:noFill/>
          </a:ln>
        </p:spPr>
      </p:pic>
      <p:pic>
        <p:nvPicPr>
          <p:cNvPr descr="download.png" id="1542" name="Google Shape;1542;p169"/>
          <p:cNvPicPr preferRelativeResize="0"/>
          <p:nvPr/>
        </p:nvPicPr>
        <p:blipFill rotWithShape="1">
          <a:blip r:embed="rId4">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7"/>
          <p:cNvSpPr txBox="1"/>
          <p:nvPr>
            <p:ph idx="12" type="sldNum"/>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4.</a:t>
            </a:r>
            <a:fld id="{00000000-1234-1234-1234-123412341234}" type="slidenum">
              <a:rPr lang="en-US"/>
              <a:t>‹#›</a:t>
            </a:fld>
            <a:endParaRPr/>
          </a:p>
        </p:txBody>
      </p:sp>
      <p:sp>
        <p:nvSpPr>
          <p:cNvPr id="244" name="Google Shape;244;p17"/>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45" name="Google Shape;245;p17"/>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46" name="Google Shape;246;p17"/>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47" name="Google Shape;247;p17"/>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48" name="Google Shape;248;p17"/>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49" name="Google Shape;249;p17"/>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50" name="Google Shape;250;p17"/>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51" name="Google Shape;251;p17"/>
          <p:cNvSpPr/>
          <p:nvPr/>
        </p:nvSpPr>
        <p:spPr>
          <a:xfrm>
            <a:off x="228600" y="914400"/>
            <a:ext cx="8686800" cy="2246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u="none" cap="none" strike="noStrike">
                <a:solidFill>
                  <a:schemeClr val="dk1"/>
                </a:solidFill>
                <a:latin typeface="Arial"/>
                <a:ea typeface="Arial"/>
                <a:cs typeface="Arial"/>
                <a:sym typeface="Arial"/>
              </a:rPr>
              <a:t>In a digital transmission, the receiver clock is 0.1 percent faster than the sender clock. How many extra bits per second does the receiver receive if the data rate is 1 kbps? How many if the data rate is 1 Mbps?</a:t>
            </a:r>
            <a:endParaRPr/>
          </a:p>
        </p:txBody>
      </p:sp>
      <p:sp>
        <p:nvSpPr>
          <p:cNvPr id="252" name="Google Shape;252;p17"/>
          <p:cNvSpPr/>
          <p:nvPr/>
        </p:nvSpPr>
        <p:spPr>
          <a:xfrm>
            <a:off x="228600" y="2743200"/>
            <a:ext cx="8686800" cy="137318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b="1" i="1" sz="2800" u="none" cap="none" strike="noStrike">
              <a:solidFill>
                <a:schemeClr val="hlink"/>
              </a:solidFill>
              <a:latin typeface="Arial"/>
              <a:ea typeface="Arial"/>
              <a:cs typeface="Arial"/>
              <a:sym typeface="Arial"/>
            </a:endParaRPr>
          </a:p>
          <a:p>
            <a:pPr indent="0" lvl="0" marL="0" marR="0" rtl="0" algn="just">
              <a:spcBef>
                <a:spcPts val="0"/>
              </a:spcBef>
              <a:spcAft>
                <a:spcPts val="0"/>
              </a:spcAft>
              <a:buNone/>
            </a:pPr>
            <a:r>
              <a:rPr b="1" i="1" lang="en-US" sz="2800" u="none" cap="none" strike="noStrike">
                <a:solidFill>
                  <a:schemeClr val="dk1"/>
                </a:solidFill>
                <a:latin typeface="Times"/>
                <a:ea typeface="Times"/>
                <a:cs typeface="Times"/>
                <a:sym typeface="Times"/>
              </a:rPr>
              <a:t>At 1 kbps, the receiver receives 1001 bps instead of 1000 bps.</a:t>
            </a:r>
            <a:endParaRPr/>
          </a:p>
        </p:txBody>
      </p:sp>
      <p:sp>
        <p:nvSpPr>
          <p:cNvPr id="253" name="Google Shape;253;p17"/>
          <p:cNvSpPr txBox="1"/>
          <p:nvPr/>
        </p:nvSpPr>
        <p:spPr>
          <a:xfrm>
            <a:off x="1143000" y="0"/>
            <a:ext cx="2284413"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u="none" cap="none" strike="noStrike">
                <a:solidFill>
                  <a:schemeClr val="hlink"/>
                </a:solidFill>
                <a:latin typeface="Arial"/>
                <a:ea typeface="Arial"/>
                <a:cs typeface="Arial"/>
                <a:sym typeface="Arial"/>
              </a:rPr>
              <a:t>Example 4.3</a:t>
            </a:r>
            <a:endParaRPr/>
          </a:p>
        </p:txBody>
      </p:sp>
      <p:pic>
        <p:nvPicPr>
          <p:cNvPr id="254" name="Google Shape;254;p17"/>
          <p:cNvPicPr preferRelativeResize="0"/>
          <p:nvPr/>
        </p:nvPicPr>
        <p:blipFill rotWithShape="1">
          <a:blip r:embed="rId3">
            <a:alphaModFix/>
          </a:blip>
          <a:srcRect b="0" l="0" r="0" t="0"/>
          <a:stretch/>
        </p:blipFill>
        <p:spPr>
          <a:xfrm>
            <a:off x="1300163" y="4083050"/>
            <a:ext cx="6542087" cy="341313"/>
          </a:xfrm>
          <a:prstGeom prst="rect">
            <a:avLst/>
          </a:prstGeom>
          <a:noFill/>
          <a:ln cap="flat" cmpd="thickThin" w="57150">
            <a:solidFill>
              <a:schemeClr val="folHlink"/>
            </a:solidFill>
            <a:prstDash val="solid"/>
            <a:miter lim="800000"/>
            <a:headEnd len="sm" w="sm" type="none"/>
            <a:tailEnd len="sm" w="sm" type="none"/>
          </a:ln>
        </p:spPr>
      </p:pic>
      <p:sp>
        <p:nvSpPr>
          <p:cNvPr id="255" name="Google Shape;255;p17"/>
          <p:cNvSpPr/>
          <p:nvPr/>
        </p:nvSpPr>
        <p:spPr>
          <a:xfrm>
            <a:off x="304800" y="4692650"/>
            <a:ext cx="8686800" cy="94615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2800" u="none" cap="none" strike="noStrike">
                <a:solidFill>
                  <a:schemeClr val="dk1"/>
                </a:solidFill>
                <a:latin typeface="Arial"/>
                <a:ea typeface="Arial"/>
                <a:cs typeface="Arial"/>
                <a:sym typeface="Arial"/>
              </a:rPr>
              <a:t>At 1 Mbps, the receiver receives 1,001,000 bps instead of 1,000,000 bps.</a:t>
            </a:r>
            <a:endParaRPr/>
          </a:p>
        </p:txBody>
      </p:sp>
      <p:pic>
        <p:nvPicPr>
          <p:cNvPr id="256" name="Google Shape;256;p17"/>
          <p:cNvPicPr preferRelativeResize="0"/>
          <p:nvPr/>
        </p:nvPicPr>
        <p:blipFill rotWithShape="1">
          <a:blip r:embed="rId4">
            <a:alphaModFix/>
          </a:blip>
          <a:srcRect b="0" l="0" r="0" t="0"/>
          <a:stretch/>
        </p:blipFill>
        <p:spPr>
          <a:xfrm>
            <a:off x="579438" y="5865813"/>
            <a:ext cx="7983537" cy="306387"/>
          </a:xfrm>
          <a:prstGeom prst="rect">
            <a:avLst/>
          </a:prstGeom>
          <a:noFill/>
          <a:ln cap="flat" cmpd="thickThin" w="57150">
            <a:solidFill>
              <a:schemeClr val="folHlink"/>
            </a:solidFill>
            <a:prstDash val="solid"/>
            <a:miter lim="800000"/>
            <a:headEnd len="sm" w="sm" type="none"/>
            <a:tailEnd len="sm" w="sm" type="none"/>
          </a:ln>
        </p:spPr>
      </p:pic>
      <p:pic>
        <p:nvPicPr>
          <p:cNvPr descr="download.png" id="257" name="Google Shape;257;p17"/>
          <p:cNvPicPr preferRelativeResize="0"/>
          <p:nvPr/>
        </p:nvPicPr>
        <p:blipFill rotWithShape="1">
          <a:blip r:embed="rId5">
            <a:alphaModFix/>
          </a:blip>
          <a:srcRect b="0" l="0" r="0" t="0"/>
          <a:stretch/>
        </p:blipFill>
        <p:spPr>
          <a:xfrm>
            <a:off x="5867400" y="0"/>
            <a:ext cx="933450" cy="531813"/>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170"/>
          <p:cNvSpPr/>
          <p:nvPr/>
        </p:nvSpPr>
        <p:spPr>
          <a:xfrm>
            <a:off x="392113" y="315913"/>
            <a:ext cx="2170112" cy="6461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i="1"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i="1" lang="en-US" sz="1800">
                <a:solidFill>
                  <a:schemeClr val="dk1"/>
                </a:solidFill>
                <a:latin typeface="Times New Roman"/>
                <a:ea typeface="Times New Roman"/>
                <a:cs typeface="Times New Roman"/>
                <a:sym typeface="Times New Roman"/>
              </a:rPr>
              <a:t>Propagation methods</a:t>
            </a:r>
            <a:endParaRPr sz="1800">
              <a:solidFill>
                <a:schemeClr val="dk1"/>
              </a:solidFill>
              <a:latin typeface="Calibri"/>
              <a:ea typeface="Calibri"/>
              <a:cs typeface="Calibri"/>
              <a:sym typeface="Calibri"/>
            </a:endParaRPr>
          </a:p>
        </p:txBody>
      </p:sp>
      <p:pic>
        <p:nvPicPr>
          <p:cNvPr id="1548" name="Google Shape;1548;p170"/>
          <p:cNvPicPr preferRelativeResize="0"/>
          <p:nvPr/>
        </p:nvPicPr>
        <p:blipFill rotWithShape="1">
          <a:blip r:embed="rId3">
            <a:alphaModFix/>
          </a:blip>
          <a:srcRect b="0" l="0" r="0" t="0"/>
          <a:stretch/>
        </p:blipFill>
        <p:spPr>
          <a:xfrm>
            <a:off x="1346200" y="960438"/>
            <a:ext cx="6376988" cy="3568700"/>
          </a:xfrm>
          <a:prstGeom prst="rect">
            <a:avLst/>
          </a:prstGeom>
          <a:noFill/>
          <a:ln>
            <a:noFill/>
          </a:ln>
        </p:spPr>
      </p:pic>
      <p:pic>
        <p:nvPicPr>
          <p:cNvPr descr="download.png" id="1549" name="Google Shape;1549;p170"/>
          <p:cNvPicPr preferRelativeResize="0"/>
          <p:nvPr/>
        </p:nvPicPr>
        <p:blipFill rotWithShape="1">
          <a:blip r:embed="rId4">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171"/>
          <p:cNvSpPr/>
          <p:nvPr/>
        </p:nvSpPr>
        <p:spPr>
          <a:xfrm>
            <a:off x="342900" y="358775"/>
            <a:ext cx="7620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Times New Roman"/>
                <a:ea typeface="Times New Roman"/>
                <a:cs typeface="Times New Roman"/>
                <a:sym typeface="Times New Roman"/>
              </a:rPr>
              <a:t>Bands</a:t>
            </a:r>
            <a:endParaRPr/>
          </a:p>
        </p:txBody>
      </p:sp>
      <p:pic>
        <p:nvPicPr>
          <p:cNvPr id="1555" name="Google Shape;1555;p171"/>
          <p:cNvPicPr preferRelativeResize="0"/>
          <p:nvPr/>
        </p:nvPicPr>
        <p:blipFill rotWithShape="1">
          <a:blip r:embed="rId3">
            <a:alphaModFix/>
          </a:blip>
          <a:srcRect b="0" l="0" r="0" t="0"/>
          <a:stretch/>
        </p:blipFill>
        <p:spPr>
          <a:xfrm>
            <a:off x="514350" y="1201738"/>
            <a:ext cx="5848350" cy="4741862"/>
          </a:xfrm>
          <a:prstGeom prst="rect">
            <a:avLst/>
          </a:prstGeom>
          <a:noFill/>
          <a:ln>
            <a:noFill/>
          </a:ln>
        </p:spPr>
      </p:pic>
      <p:pic>
        <p:nvPicPr>
          <p:cNvPr descr="download.png" id="1556" name="Google Shape;1556;p171"/>
          <p:cNvPicPr preferRelativeResize="0"/>
          <p:nvPr/>
        </p:nvPicPr>
        <p:blipFill rotWithShape="1">
          <a:blip r:embed="rId4">
            <a:alphaModFix/>
          </a:blip>
          <a:srcRect b="0" l="0" r="0" t="0"/>
          <a:stretch/>
        </p:blipFill>
        <p:spPr>
          <a:xfrm>
            <a:off x="6096000" y="304800"/>
            <a:ext cx="933450" cy="531813"/>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172"/>
          <p:cNvSpPr/>
          <p:nvPr/>
        </p:nvSpPr>
        <p:spPr>
          <a:xfrm>
            <a:off x="3225800" y="301625"/>
            <a:ext cx="2817813"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Times New Roman"/>
                <a:ea typeface="Times New Roman"/>
                <a:cs typeface="Times New Roman"/>
                <a:sym typeface="Times New Roman"/>
              </a:rPr>
              <a:t>Wireless transmission waves</a:t>
            </a:r>
            <a:endParaRPr/>
          </a:p>
        </p:txBody>
      </p:sp>
      <p:pic>
        <p:nvPicPr>
          <p:cNvPr id="1562" name="Google Shape;1562;p172"/>
          <p:cNvPicPr preferRelativeResize="0"/>
          <p:nvPr/>
        </p:nvPicPr>
        <p:blipFill rotWithShape="1">
          <a:blip r:embed="rId3">
            <a:alphaModFix/>
          </a:blip>
          <a:srcRect b="0" l="0" r="0" t="0"/>
          <a:stretch/>
        </p:blipFill>
        <p:spPr>
          <a:xfrm>
            <a:off x="1539875" y="1257300"/>
            <a:ext cx="6178550" cy="2771775"/>
          </a:xfrm>
          <a:prstGeom prst="rect">
            <a:avLst/>
          </a:prstGeom>
          <a:noFill/>
          <a:ln>
            <a:noFill/>
          </a:ln>
        </p:spPr>
      </p:pic>
      <p:pic>
        <p:nvPicPr>
          <p:cNvPr descr="download.png" id="1563" name="Google Shape;1563;p172"/>
          <p:cNvPicPr preferRelativeResize="0"/>
          <p:nvPr/>
        </p:nvPicPr>
        <p:blipFill rotWithShape="1">
          <a:blip r:embed="rId4">
            <a:alphaModFix/>
          </a:blip>
          <a:srcRect b="0" l="0" r="0" t="0"/>
          <a:stretch/>
        </p:blipFill>
        <p:spPr>
          <a:xfrm>
            <a:off x="990600" y="381000"/>
            <a:ext cx="933450" cy="531813"/>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173"/>
          <p:cNvSpPr/>
          <p:nvPr/>
        </p:nvSpPr>
        <p:spPr>
          <a:xfrm>
            <a:off x="431800" y="528638"/>
            <a:ext cx="8355013" cy="224631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Radio waves are used for multicast communications, such as radio and television, and paging systems. </a:t>
            </a:r>
            <a:endParaRPr/>
          </a:p>
          <a:p>
            <a:pPr indent="0" lvl="0" marL="0" marR="0" rtl="0" algn="just">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They can penetrate through walls.</a:t>
            </a:r>
            <a:endParaRPr/>
          </a:p>
          <a:p>
            <a:pPr indent="0" lvl="0" marL="0" marR="0" rtl="0" algn="just">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Highly regulated. Use omni directional antennas</a:t>
            </a:r>
            <a:endParaRPr/>
          </a:p>
          <a:p>
            <a:pPr indent="0" lvl="0" marL="0" marR="0" rtl="0" algn="just">
              <a:spcBef>
                <a:spcPts val="0"/>
              </a:spcBef>
              <a:spcAft>
                <a:spcPts val="0"/>
              </a:spcAft>
              <a:buNone/>
            </a:pPr>
            <a:r>
              <a:t/>
            </a:r>
            <a:endParaRPr sz="2000">
              <a:solidFill>
                <a:schemeClr val="dk1"/>
              </a:solidFill>
              <a:latin typeface="Times New Roman"/>
              <a:ea typeface="Times New Roman"/>
              <a:cs typeface="Times New Roman"/>
              <a:sym typeface="Times New Roman"/>
            </a:endParaRPr>
          </a:p>
        </p:txBody>
      </p:sp>
      <p:pic>
        <p:nvPicPr>
          <p:cNvPr id="1569" name="Google Shape;1569;p173"/>
          <p:cNvPicPr preferRelativeResize="0"/>
          <p:nvPr/>
        </p:nvPicPr>
        <p:blipFill rotWithShape="1">
          <a:blip r:embed="rId3">
            <a:alphaModFix/>
          </a:blip>
          <a:srcRect b="0" l="0" r="0" t="0"/>
          <a:stretch/>
        </p:blipFill>
        <p:spPr>
          <a:xfrm>
            <a:off x="3103563" y="2540000"/>
            <a:ext cx="2447925" cy="3675063"/>
          </a:xfrm>
          <a:prstGeom prst="rect">
            <a:avLst/>
          </a:prstGeom>
          <a:noFill/>
          <a:ln>
            <a:noFill/>
          </a:ln>
        </p:spPr>
      </p:pic>
      <p:pic>
        <p:nvPicPr>
          <p:cNvPr descr="download.png" id="1570" name="Google Shape;1570;p173"/>
          <p:cNvPicPr preferRelativeResize="0"/>
          <p:nvPr/>
        </p:nvPicPr>
        <p:blipFill rotWithShape="1">
          <a:blip r:embed="rId4">
            <a:alphaModFix/>
          </a:blip>
          <a:srcRect b="0" l="0" r="0" t="0"/>
          <a:stretch/>
        </p:blipFill>
        <p:spPr>
          <a:xfrm>
            <a:off x="6096000" y="304800"/>
            <a:ext cx="914400" cy="30480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174"/>
          <p:cNvSpPr/>
          <p:nvPr/>
        </p:nvSpPr>
        <p:spPr>
          <a:xfrm>
            <a:off x="454025" y="508000"/>
            <a:ext cx="8289925" cy="28622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Microwaves are used for unicast communication such as cellular telephones, satellite networks, and wireless LANs.</a:t>
            </a:r>
            <a:endParaRPr/>
          </a:p>
          <a:p>
            <a:pPr indent="0" lvl="0" marL="0" marR="0" rtl="0" algn="just">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Higher frequency ranges cannot penetrate walls.</a:t>
            </a:r>
            <a:endParaRPr/>
          </a:p>
          <a:p>
            <a:pPr indent="0" lvl="0" marL="0" marR="0" rtl="0" algn="just">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Use directional antennas - point to point line of sight communications</a:t>
            </a:r>
            <a:endParaRPr/>
          </a:p>
          <a:p>
            <a:pPr indent="0" lvl="0" marL="0" marR="0" rtl="0" algn="just">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sz="2000">
              <a:solidFill>
                <a:schemeClr val="dk1"/>
              </a:solidFill>
              <a:latin typeface="Times New Roman"/>
              <a:ea typeface="Times New Roman"/>
              <a:cs typeface="Times New Roman"/>
              <a:sym typeface="Times New Roman"/>
            </a:endParaRPr>
          </a:p>
        </p:txBody>
      </p:sp>
      <p:pic>
        <p:nvPicPr>
          <p:cNvPr id="1576" name="Google Shape;1576;p174"/>
          <p:cNvPicPr preferRelativeResize="0"/>
          <p:nvPr/>
        </p:nvPicPr>
        <p:blipFill rotWithShape="1">
          <a:blip r:embed="rId3">
            <a:alphaModFix/>
          </a:blip>
          <a:srcRect b="0" l="0" r="0" t="0"/>
          <a:stretch/>
        </p:blipFill>
        <p:spPr>
          <a:xfrm>
            <a:off x="1790700" y="2836863"/>
            <a:ext cx="5546725" cy="3511550"/>
          </a:xfrm>
          <a:prstGeom prst="rect">
            <a:avLst/>
          </a:prstGeom>
          <a:noFill/>
          <a:ln>
            <a:noFill/>
          </a:ln>
        </p:spPr>
      </p:pic>
      <p:pic>
        <p:nvPicPr>
          <p:cNvPr descr="download.png" id="1577" name="Google Shape;1577;p174"/>
          <p:cNvPicPr preferRelativeResize="0"/>
          <p:nvPr/>
        </p:nvPicPr>
        <p:blipFill rotWithShape="1">
          <a:blip r:embed="rId4">
            <a:alphaModFix/>
          </a:blip>
          <a:srcRect b="0" l="0" r="0" t="0"/>
          <a:stretch/>
        </p:blipFill>
        <p:spPr>
          <a:xfrm>
            <a:off x="6096000" y="304800"/>
            <a:ext cx="933450" cy="531813"/>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175"/>
          <p:cNvSpPr/>
          <p:nvPr/>
        </p:nvSpPr>
        <p:spPr>
          <a:xfrm>
            <a:off x="496888" y="561975"/>
            <a:ext cx="8397875" cy="132397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Infrared signals can be used for short-range communication in a closed area using line-of-sight propagation.</a:t>
            </a:r>
            <a:endParaRPr/>
          </a:p>
          <a:p>
            <a:pPr indent="0" lvl="0" marL="0" marR="0" rtl="0" algn="just">
              <a:spcBef>
                <a:spcPts val="0"/>
              </a:spcBef>
              <a:spcAft>
                <a:spcPts val="0"/>
              </a:spcAft>
              <a:buNone/>
            </a:pPr>
            <a:r>
              <a:t/>
            </a:r>
            <a:endParaRPr sz="2000">
              <a:solidFill>
                <a:schemeClr val="dk1"/>
              </a:solidFill>
              <a:latin typeface="Times New Roman"/>
              <a:ea typeface="Times New Roman"/>
              <a:cs typeface="Times New Roman"/>
              <a:sym typeface="Times New Roman"/>
            </a:endParaRPr>
          </a:p>
        </p:txBody>
      </p:sp>
      <p:sp>
        <p:nvSpPr>
          <p:cNvPr id="1583" name="Google Shape;1583;p175"/>
          <p:cNvSpPr/>
          <p:nvPr/>
        </p:nvSpPr>
        <p:spPr>
          <a:xfrm>
            <a:off x="582613" y="1358900"/>
            <a:ext cx="3011487" cy="9540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2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2800">
                <a:solidFill>
                  <a:schemeClr val="dk1"/>
                </a:solidFill>
                <a:latin typeface="Times New Roman"/>
                <a:ea typeface="Times New Roman"/>
                <a:cs typeface="Times New Roman"/>
                <a:sym typeface="Times New Roman"/>
              </a:rPr>
              <a:t>Wireless Channels</a:t>
            </a:r>
            <a:endParaRPr/>
          </a:p>
        </p:txBody>
      </p:sp>
      <p:sp>
        <p:nvSpPr>
          <p:cNvPr id="1584" name="Google Shape;1584;p175"/>
          <p:cNvSpPr/>
          <p:nvPr/>
        </p:nvSpPr>
        <p:spPr>
          <a:xfrm>
            <a:off x="688975" y="1963738"/>
            <a:ext cx="7980363" cy="2586037"/>
          </a:xfrm>
          <a:prstGeom prst="rect">
            <a:avLst/>
          </a:prstGeom>
          <a:noFill/>
          <a:ln>
            <a:noFill/>
          </a:ln>
        </p:spPr>
        <p:txBody>
          <a:bodyPr anchorCtr="0" anchor="t" bIns="45700" lIns="91425" spcFirstLastPara="1" rIns="91425" wrap="square" tIns="45700">
            <a:spAutoFit/>
          </a:bodyPr>
          <a:lstStyle/>
          <a:p>
            <a:pPr indent="0" lvl="0" marL="0" marR="0" rtl="0" algn="just">
              <a:lnSpc>
                <a:spcPct val="90000"/>
              </a:lnSpc>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just">
              <a:lnSpc>
                <a:spcPct val="90000"/>
              </a:lnSpc>
              <a:spcBef>
                <a:spcPts val="0"/>
              </a:spcBef>
              <a:spcAft>
                <a:spcPts val="0"/>
              </a:spcAft>
              <a:buNone/>
            </a:pPr>
            <a:r>
              <a:rPr lang="en-US" sz="2000">
                <a:solidFill>
                  <a:schemeClr val="dk1"/>
                </a:solidFill>
                <a:latin typeface="Times New Roman"/>
                <a:ea typeface="Times New Roman"/>
                <a:cs typeface="Times New Roman"/>
                <a:sym typeface="Times New Roman"/>
              </a:rPr>
              <a:t>Are subject to a lot more errors than guided media channels.</a:t>
            </a:r>
            <a:endParaRPr/>
          </a:p>
          <a:p>
            <a:pPr indent="0" lvl="0" marL="0" marR="0" rtl="0" algn="just">
              <a:lnSpc>
                <a:spcPct val="90000"/>
              </a:lnSpc>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just">
              <a:lnSpc>
                <a:spcPct val="90000"/>
              </a:lnSpc>
              <a:spcBef>
                <a:spcPts val="0"/>
              </a:spcBef>
              <a:spcAft>
                <a:spcPts val="0"/>
              </a:spcAft>
              <a:buNone/>
            </a:pPr>
            <a:r>
              <a:rPr lang="en-US" sz="2000">
                <a:solidFill>
                  <a:schemeClr val="dk1"/>
                </a:solidFill>
                <a:latin typeface="Times New Roman"/>
                <a:ea typeface="Times New Roman"/>
                <a:cs typeface="Times New Roman"/>
                <a:sym typeface="Times New Roman"/>
              </a:rPr>
              <a:t>Interference is one cause for errors, can be circumvented with high SNR.</a:t>
            </a:r>
            <a:endParaRPr/>
          </a:p>
          <a:p>
            <a:pPr indent="0" lvl="0" marL="0" marR="0" rtl="0" algn="just">
              <a:lnSpc>
                <a:spcPct val="90000"/>
              </a:lnSpc>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just">
              <a:lnSpc>
                <a:spcPct val="90000"/>
              </a:lnSpc>
              <a:spcBef>
                <a:spcPts val="0"/>
              </a:spcBef>
              <a:spcAft>
                <a:spcPts val="0"/>
              </a:spcAft>
              <a:buNone/>
            </a:pPr>
            <a:r>
              <a:rPr lang="en-US" sz="2000">
                <a:solidFill>
                  <a:schemeClr val="dk1"/>
                </a:solidFill>
                <a:latin typeface="Times New Roman"/>
                <a:ea typeface="Times New Roman"/>
                <a:cs typeface="Times New Roman"/>
                <a:sym typeface="Times New Roman"/>
              </a:rPr>
              <a:t>The higher the SNR the less capacity is available for transmission due to the broadcast nature of the channel.</a:t>
            </a:r>
            <a:endParaRPr/>
          </a:p>
          <a:p>
            <a:pPr indent="0" lvl="0" marL="0" marR="0" rtl="0" algn="just">
              <a:lnSpc>
                <a:spcPct val="90000"/>
              </a:lnSpc>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just">
              <a:lnSpc>
                <a:spcPct val="90000"/>
              </a:lnSpc>
              <a:spcBef>
                <a:spcPts val="0"/>
              </a:spcBef>
              <a:spcAft>
                <a:spcPts val="0"/>
              </a:spcAft>
              <a:buNone/>
            </a:pPr>
            <a:r>
              <a:rPr lang="en-US" sz="2000">
                <a:solidFill>
                  <a:schemeClr val="dk1"/>
                </a:solidFill>
                <a:latin typeface="Times New Roman"/>
                <a:ea typeface="Times New Roman"/>
                <a:cs typeface="Times New Roman"/>
                <a:sym typeface="Times New Roman"/>
              </a:rPr>
              <a:t>Channel also subject to fading and no coverage holes.</a:t>
            </a:r>
            <a:endParaRPr/>
          </a:p>
        </p:txBody>
      </p:sp>
      <p:pic>
        <p:nvPicPr>
          <p:cNvPr descr="download.png" id="1585" name="Google Shape;1585;p175"/>
          <p:cNvPicPr preferRelativeResize="0"/>
          <p:nvPr/>
        </p:nvPicPr>
        <p:blipFill rotWithShape="1">
          <a:blip r:embed="rId3">
            <a:alphaModFix/>
          </a:blip>
          <a:srcRect b="0" l="0" r="0" t="0"/>
          <a:stretch/>
        </p:blipFill>
        <p:spPr>
          <a:xfrm>
            <a:off x="6096000" y="304800"/>
            <a:ext cx="933450" cy="53181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8"/>
          <p:cNvSpPr txBox="1"/>
          <p:nvPr>
            <p:ph idx="12" type="sldNum"/>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4.</a:t>
            </a:r>
            <a:fld id="{00000000-1234-1234-1234-123412341234}" type="slidenum">
              <a:rPr lang="en-US"/>
              <a:t>‹#›</a:t>
            </a:fld>
            <a:endParaRPr/>
          </a:p>
        </p:txBody>
      </p:sp>
      <p:sp>
        <p:nvSpPr>
          <p:cNvPr id="264" name="Google Shape;264;p18"/>
          <p:cNvSpPr txBox="1"/>
          <p:nvPr>
            <p:ph type="title"/>
          </p:nvPr>
        </p:nvSpPr>
        <p:spPr>
          <a:xfrm>
            <a:off x="685800" y="609600"/>
            <a:ext cx="7772400" cy="1143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Line encoding characteristics</a:t>
            </a:r>
            <a:endParaRPr/>
          </a:p>
        </p:txBody>
      </p:sp>
      <p:sp>
        <p:nvSpPr>
          <p:cNvPr id="265" name="Google Shape;265;p18"/>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Error detection - errors occur during transmission due to line impairments.</a:t>
            </a:r>
            <a:endParaRPr/>
          </a:p>
          <a:p>
            <a:pPr indent="-342900" lvl="0" marL="342900" rtl="0" algn="just">
              <a:spcBef>
                <a:spcPts val="640"/>
              </a:spcBef>
              <a:spcAft>
                <a:spcPts val="0"/>
              </a:spcAft>
              <a:buClr>
                <a:schemeClr val="dk1"/>
              </a:buClr>
              <a:buSzPts val="3200"/>
              <a:buChar char="•"/>
            </a:pPr>
            <a:r>
              <a:rPr lang="en-US"/>
              <a:t>Some codes are constructed such that when an error occurs it can be detected. </a:t>
            </a:r>
            <a:endParaRPr/>
          </a:p>
        </p:txBody>
      </p:sp>
      <p:pic>
        <p:nvPicPr>
          <p:cNvPr descr="download.png" id="266" name="Google Shape;266;p18"/>
          <p:cNvPicPr preferRelativeResize="0"/>
          <p:nvPr/>
        </p:nvPicPr>
        <p:blipFill rotWithShape="1">
          <a:blip r:embed="rId3">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9"/>
          <p:cNvSpPr txBox="1"/>
          <p:nvPr>
            <p:ph idx="12" type="sldNum"/>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4.</a:t>
            </a:r>
            <a:fld id="{00000000-1234-1234-1234-123412341234}" type="slidenum">
              <a:rPr lang="en-US"/>
              <a:t>‹#›</a:t>
            </a:fld>
            <a:endParaRPr/>
          </a:p>
        </p:txBody>
      </p:sp>
      <p:sp>
        <p:nvSpPr>
          <p:cNvPr id="273" name="Google Shape;273;p19"/>
          <p:cNvSpPr txBox="1"/>
          <p:nvPr>
            <p:ph type="title"/>
          </p:nvPr>
        </p:nvSpPr>
        <p:spPr>
          <a:xfrm>
            <a:off x="685800" y="609600"/>
            <a:ext cx="7772400" cy="1143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Line encoding characteristics</a:t>
            </a:r>
            <a:endParaRPr/>
          </a:p>
        </p:txBody>
      </p:sp>
      <p:sp>
        <p:nvSpPr>
          <p:cNvPr id="274" name="Google Shape;274;p19"/>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Noise and interference - there are line encoding techniques that make the transmitted signal “immune” to noise and interference.</a:t>
            </a:r>
            <a:endParaRPr/>
          </a:p>
          <a:p>
            <a:pPr indent="-342900" lvl="0" marL="342900" rtl="0" algn="just">
              <a:spcBef>
                <a:spcPts val="640"/>
              </a:spcBef>
              <a:spcAft>
                <a:spcPts val="0"/>
              </a:spcAft>
              <a:buClr>
                <a:schemeClr val="dk1"/>
              </a:buClr>
              <a:buSzPts val="3200"/>
              <a:buChar char="•"/>
            </a:pPr>
            <a:r>
              <a:rPr lang="en-US"/>
              <a:t>This means that the signal cannot be corrupted, it is stronger than error detection.</a:t>
            </a:r>
            <a:endParaRPr/>
          </a:p>
        </p:txBody>
      </p:sp>
      <p:pic>
        <p:nvPicPr>
          <p:cNvPr descr="download.png" id="275" name="Google Shape;275;p19"/>
          <p:cNvPicPr preferRelativeResize="0"/>
          <p:nvPr/>
        </p:nvPicPr>
        <p:blipFill rotWithShape="1">
          <a:blip r:embed="rId3">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
          <p:cNvSpPr txBox="1"/>
          <p:nvPr/>
        </p:nvSpPr>
        <p:spPr>
          <a:xfrm>
            <a:off x="228600" y="406400"/>
            <a:ext cx="287338"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200" u="none" cap="none" strike="noStrike">
                <a:solidFill>
                  <a:schemeClr val="dk1"/>
                </a:solidFill>
                <a:latin typeface="Times"/>
                <a:ea typeface="Times"/>
                <a:cs typeface="Times"/>
                <a:sym typeface="Times"/>
              </a:rPr>
              <a:t> </a:t>
            </a:r>
            <a:endParaRPr/>
          </a:p>
        </p:txBody>
      </p:sp>
      <p:sp>
        <p:nvSpPr>
          <p:cNvPr id="101" name="Google Shape;101;p2"/>
          <p:cNvSpPr txBox="1"/>
          <p:nvPr/>
        </p:nvSpPr>
        <p:spPr>
          <a:xfrm>
            <a:off x="8229600" y="64008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0" sz="1800" u="none" cap="none" strike="noStrike">
              <a:solidFill>
                <a:schemeClr val="dk1"/>
              </a:solidFill>
              <a:latin typeface="Arial"/>
              <a:ea typeface="Arial"/>
              <a:cs typeface="Arial"/>
              <a:sym typeface="Arial"/>
            </a:endParaRPr>
          </a:p>
        </p:txBody>
      </p:sp>
      <p:sp>
        <p:nvSpPr>
          <p:cNvPr id="102" name="Google Shape;102;p2"/>
          <p:cNvSpPr/>
          <p:nvPr/>
        </p:nvSpPr>
        <p:spPr>
          <a:xfrm>
            <a:off x="228600" y="1582738"/>
            <a:ext cx="8534400" cy="4524375"/>
          </a:xfrm>
          <a:prstGeom prst="rect">
            <a:avLst/>
          </a:prstGeom>
          <a:noFill/>
          <a:ln>
            <a:noFill/>
          </a:ln>
        </p:spPr>
        <p:txBody>
          <a:bodyPr anchorCtr="0" anchor="ctr" bIns="45700" lIns="91425" spcFirstLastPara="1" rIns="91425" wrap="square" tIns="45700">
            <a:spAutoFit/>
          </a:bodyPr>
          <a:lstStyle/>
          <a:p>
            <a:pPr indent="0" lvl="0" marL="0" marR="0" rtl="0" algn="just">
              <a:spcBef>
                <a:spcPts val="0"/>
              </a:spcBef>
              <a:spcAft>
                <a:spcPts val="0"/>
              </a:spcAft>
              <a:buNone/>
            </a:pPr>
            <a:r>
              <a:rPr b="0" i="0" lang="en-US" sz="2400" u="none" cap="none" strike="noStrike">
                <a:solidFill>
                  <a:schemeClr val="dk1"/>
                </a:solidFill>
                <a:latin typeface="Calibri"/>
                <a:ea typeface="Calibri"/>
                <a:cs typeface="Calibri"/>
                <a:sym typeface="Calibri"/>
              </a:rPr>
              <a:t>Data can be either digital or analog. Signals that represent data can also be digital or analog. In this section, we see how we can represent digital data by using digital signals. </a:t>
            </a:r>
            <a:endParaRPr/>
          </a:p>
          <a:p>
            <a:pPr indent="0" lvl="0" marL="0" marR="0" rtl="0" algn="just">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just">
              <a:spcBef>
                <a:spcPts val="0"/>
              </a:spcBef>
              <a:spcAft>
                <a:spcPts val="0"/>
              </a:spcAft>
              <a:buNone/>
            </a:pPr>
            <a:r>
              <a:rPr b="0" i="0" lang="en-US" sz="2400" u="none" cap="none" strike="noStrike">
                <a:solidFill>
                  <a:schemeClr val="dk1"/>
                </a:solidFill>
                <a:latin typeface="Calibri"/>
                <a:ea typeface="Calibri"/>
                <a:cs typeface="Calibri"/>
                <a:sym typeface="Calibri"/>
              </a:rPr>
              <a:t>The conversion involves three techniques: line coding, block coding, and scrambling. Line coding is always needed; block coding and scrambling may or may not be needed. </a:t>
            </a:r>
            <a:endParaRPr/>
          </a:p>
          <a:p>
            <a:pPr indent="0" lvl="0" marL="0" marR="0" rtl="0" algn="just">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Line coding is used to convert digital data to a digital signal. Line Coding Scheme is discussed here</a:t>
            </a:r>
            <a:endParaRPr/>
          </a:p>
          <a:p>
            <a:pPr indent="0" lvl="0" marL="0" marR="0" rtl="0" algn="just">
              <a:spcBef>
                <a:spcPts val="0"/>
              </a:spcBef>
              <a:spcAft>
                <a:spcPts val="0"/>
              </a:spcAft>
              <a:buNone/>
            </a:pPr>
            <a:r>
              <a:t/>
            </a:r>
            <a:endParaRPr b="1" i="1" sz="2400" u="none" cap="none" strike="noStrike">
              <a:solidFill>
                <a:schemeClr val="dk1"/>
              </a:solidFill>
              <a:latin typeface="Calibri"/>
              <a:ea typeface="Calibri"/>
              <a:cs typeface="Calibri"/>
              <a:sym typeface="Calibri"/>
            </a:endParaRPr>
          </a:p>
          <a:p>
            <a:pPr indent="0" lvl="0" marL="0" marR="0" rtl="0" algn="just">
              <a:spcBef>
                <a:spcPts val="0"/>
              </a:spcBef>
              <a:spcAft>
                <a:spcPts val="0"/>
              </a:spcAft>
              <a:buNone/>
            </a:pPr>
            <a:r>
              <a:t/>
            </a:r>
            <a:endParaRPr b="1" i="1" sz="2400" u="none" cap="none" strike="noStrike">
              <a:solidFill>
                <a:schemeClr val="dk1"/>
              </a:solidFill>
              <a:latin typeface="Calibri"/>
              <a:ea typeface="Calibri"/>
              <a:cs typeface="Calibri"/>
              <a:sym typeface="Calibri"/>
            </a:endParaRPr>
          </a:p>
        </p:txBody>
      </p:sp>
      <p:sp>
        <p:nvSpPr>
          <p:cNvPr id="103" name="Google Shape;103;p2"/>
          <p:cNvSpPr/>
          <p:nvPr/>
        </p:nvSpPr>
        <p:spPr>
          <a:xfrm>
            <a:off x="1143000" y="800100"/>
            <a:ext cx="7391400"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200" u="none" cap="none" strike="noStrike">
                <a:solidFill>
                  <a:schemeClr val="dk1"/>
                </a:solidFill>
                <a:latin typeface="Times"/>
                <a:ea typeface="Times"/>
                <a:cs typeface="Times"/>
                <a:sym typeface="Times"/>
              </a:rPr>
              <a:t>DIGITAL-TO-DIGITAL CONVERSION</a:t>
            </a:r>
            <a:endParaRPr b="0" i="0" sz="3200" u="none" cap="none" strike="noStrike">
              <a:solidFill>
                <a:schemeClr val="dk1"/>
              </a:solidFill>
              <a:latin typeface="Arial"/>
              <a:ea typeface="Arial"/>
              <a:cs typeface="Arial"/>
              <a:sym typeface="Arial"/>
            </a:endParaRPr>
          </a:p>
        </p:txBody>
      </p:sp>
      <p:pic>
        <p:nvPicPr>
          <p:cNvPr descr="download.png" id="104" name="Google Shape;104;p2"/>
          <p:cNvPicPr preferRelativeResize="0"/>
          <p:nvPr/>
        </p:nvPicPr>
        <p:blipFill rotWithShape="1">
          <a:blip r:embed="rId3">
            <a:alphaModFix/>
          </a:blip>
          <a:srcRect b="0" l="0" r="0" t="0"/>
          <a:stretch/>
        </p:blipFill>
        <p:spPr>
          <a:xfrm>
            <a:off x="514350" y="160338"/>
            <a:ext cx="1390650" cy="79216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0"/>
          <p:cNvSpPr txBox="1"/>
          <p:nvPr>
            <p:ph idx="12" type="sldNum"/>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4.</a:t>
            </a:r>
            <a:fld id="{00000000-1234-1234-1234-123412341234}" type="slidenum">
              <a:rPr lang="en-US"/>
              <a:t>‹#›</a:t>
            </a:fld>
            <a:endParaRPr/>
          </a:p>
        </p:txBody>
      </p:sp>
      <p:cxnSp>
        <p:nvCxnSpPr>
          <p:cNvPr id="282" name="Google Shape;282;p20"/>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283" name="Google Shape;283;p20"/>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284" name="Google Shape;284;p20"/>
          <p:cNvSpPr txBox="1"/>
          <p:nvPr/>
        </p:nvSpPr>
        <p:spPr>
          <a:xfrm>
            <a:off x="304800" y="762000"/>
            <a:ext cx="3332163"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chemeClr val="folHlink"/>
                </a:solidFill>
                <a:latin typeface="Arial"/>
                <a:ea typeface="Arial"/>
                <a:cs typeface="Arial"/>
                <a:sym typeface="Arial"/>
              </a:rPr>
              <a:t>Figure </a:t>
            </a:r>
            <a:r>
              <a:rPr b="1" i="1" lang="en-US" sz="1800" u="none" cap="none" strike="noStrike">
                <a:solidFill>
                  <a:schemeClr val="dk1"/>
                </a:solidFill>
                <a:latin typeface="Arial"/>
                <a:ea typeface="Arial"/>
                <a:cs typeface="Arial"/>
                <a:sym typeface="Arial"/>
              </a:rPr>
              <a:t>Line coding schemes</a:t>
            </a:r>
            <a:endParaRPr/>
          </a:p>
        </p:txBody>
      </p:sp>
      <p:cxnSp>
        <p:nvCxnSpPr>
          <p:cNvPr id="285" name="Google Shape;285;p20"/>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286" name="Google Shape;286;p20"/>
          <p:cNvPicPr preferRelativeResize="0"/>
          <p:nvPr/>
        </p:nvPicPr>
        <p:blipFill rotWithShape="1">
          <a:blip r:embed="rId3">
            <a:alphaModFix/>
          </a:blip>
          <a:srcRect b="0" l="0" r="0" t="0"/>
          <a:stretch/>
        </p:blipFill>
        <p:spPr>
          <a:xfrm>
            <a:off x="914400" y="1882775"/>
            <a:ext cx="7642225" cy="3375025"/>
          </a:xfrm>
          <a:prstGeom prst="rect">
            <a:avLst/>
          </a:prstGeom>
          <a:noFill/>
          <a:ln>
            <a:noFill/>
          </a:ln>
        </p:spPr>
      </p:pic>
      <p:pic>
        <p:nvPicPr>
          <p:cNvPr descr="download.png" id="287" name="Google Shape;287;p20"/>
          <p:cNvPicPr preferRelativeResize="0"/>
          <p:nvPr/>
        </p:nvPicPr>
        <p:blipFill rotWithShape="1">
          <a:blip r:embed="rId4">
            <a:alphaModFix/>
          </a:blip>
          <a:srcRect b="0" l="0" r="0" t="0"/>
          <a:stretch/>
        </p:blipFill>
        <p:spPr>
          <a:xfrm>
            <a:off x="152400" y="0"/>
            <a:ext cx="933450" cy="53181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1"/>
          <p:cNvSpPr txBox="1"/>
          <p:nvPr>
            <p:ph idx="12" type="sldNum"/>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4.</a:t>
            </a:r>
            <a:fld id="{00000000-1234-1234-1234-123412341234}" type="slidenum">
              <a:rPr lang="en-US"/>
              <a:t>‹#›</a:t>
            </a:fld>
            <a:endParaRPr/>
          </a:p>
        </p:txBody>
      </p:sp>
      <p:sp>
        <p:nvSpPr>
          <p:cNvPr id="294" name="Google Shape;294;p21"/>
          <p:cNvSpPr txBox="1"/>
          <p:nvPr>
            <p:ph type="title"/>
          </p:nvPr>
        </p:nvSpPr>
        <p:spPr>
          <a:xfrm>
            <a:off x="685800" y="609600"/>
            <a:ext cx="7772400" cy="1143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Unipolar</a:t>
            </a:r>
            <a:endParaRPr/>
          </a:p>
        </p:txBody>
      </p:sp>
      <p:sp>
        <p:nvSpPr>
          <p:cNvPr id="295" name="Google Shape;295;p2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just">
              <a:lnSpc>
                <a:spcPct val="90000"/>
              </a:lnSpc>
              <a:spcBef>
                <a:spcPts val="0"/>
              </a:spcBef>
              <a:spcAft>
                <a:spcPts val="0"/>
              </a:spcAft>
              <a:buClr>
                <a:schemeClr val="dk1"/>
              </a:buClr>
              <a:buSzPts val="2800"/>
              <a:buChar char="•"/>
            </a:pPr>
            <a:r>
              <a:rPr lang="en-US" sz="2800"/>
              <a:t>All signal levels are on one side of the time axis , either above or below.</a:t>
            </a:r>
            <a:endParaRPr/>
          </a:p>
          <a:p>
            <a:pPr indent="-342900" lvl="0" marL="342900" rtl="0" algn="just">
              <a:lnSpc>
                <a:spcPct val="90000"/>
              </a:lnSpc>
              <a:spcBef>
                <a:spcPts val="560"/>
              </a:spcBef>
              <a:spcAft>
                <a:spcPts val="0"/>
              </a:spcAft>
              <a:buClr>
                <a:schemeClr val="dk1"/>
              </a:buClr>
              <a:buSzPts val="2800"/>
              <a:buChar char="•"/>
            </a:pPr>
            <a:r>
              <a:rPr lang="en-US" sz="2800"/>
              <a:t>+v define 1 and –v define 0.</a:t>
            </a:r>
            <a:endParaRPr/>
          </a:p>
          <a:p>
            <a:pPr indent="-342900" lvl="0" marL="342900" rtl="0" algn="just">
              <a:lnSpc>
                <a:spcPct val="90000"/>
              </a:lnSpc>
              <a:spcBef>
                <a:spcPts val="560"/>
              </a:spcBef>
              <a:spcAft>
                <a:spcPts val="0"/>
              </a:spcAft>
              <a:buClr>
                <a:schemeClr val="dk1"/>
              </a:buClr>
              <a:buSzPts val="2800"/>
              <a:buChar char="•"/>
            </a:pPr>
            <a:r>
              <a:rPr lang="en-US" sz="2800"/>
              <a:t>NRZ - Non Return to Zero scheme is an example of this code. The signal level does not return to zero at a middle of the bit.</a:t>
            </a:r>
            <a:endParaRPr/>
          </a:p>
          <a:p>
            <a:pPr indent="-342900" lvl="0" marL="342900" rtl="0" algn="just">
              <a:lnSpc>
                <a:spcPct val="90000"/>
              </a:lnSpc>
              <a:spcBef>
                <a:spcPts val="560"/>
              </a:spcBef>
              <a:spcAft>
                <a:spcPts val="0"/>
              </a:spcAft>
              <a:buClr>
                <a:schemeClr val="dk1"/>
              </a:buClr>
              <a:buSzPts val="2800"/>
              <a:buChar char="•"/>
            </a:pPr>
            <a:r>
              <a:rPr lang="en-US" sz="2800"/>
              <a:t>Scheme is prone to baseline wandering and DC components. It has no synchronization or any error detection. It is simple but costly in power consumption.</a:t>
            </a:r>
            <a:endParaRPr/>
          </a:p>
        </p:txBody>
      </p:sp>
      <p:pic>
        <p:nvPicPr>
          <p:cNvPr descr="download.png" id="296" name="Google Shape;296;p21"/>
          <p:cNvPicPr preferRelativeResize="0"/>
          <p:nvPr/>
        </p:nvPicPr>
        <p:blipFill rotWithShape="1">
          <a:blip r:embed="rId3">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2"/>
          <p:cNvSpPr txBox="1"/>
          <p:nvPr>
            <p:ph idx="12" type="sldNum"/>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4.</a:t>
            </a:r>
            <a:fld id="{00000000-1234-1234-1234-123412341234}" type="slidenum">
              <a:rPr lang="en-US"/>
              <a:t>‹#›</a:t>
            </a:fld>
            <a:endParaRPr/>
          </a:p>
        </p:txBody>
      </p:sp>
      <p:cxnSp>
        <p:nvCxnSpPr>
          <p:cNvPr id="303" name="Google Shape;303;p22"/>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304" name="Google Shape;304;p22"/>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305" name="Google Shape;305;p22"/>
          <p:cNvSpPr txBox="1"/>
          <p:nvPr/>
        </p:nvSpPr>
        <p:spPr>
          <a:xfrm>
            <a:off x="304800" y="762000"/>
            <a:ext cx="35052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chemeClr val="folHlink"/>
                </a:solidFill>
                <a:latin typeface="Arial"/>
                <a:ea typeface="Arial"/>
                <a:cs typeface="Arial"/>
                <a:sym typeface="Arial"/>
              </a:rPr>
              <a:t>Figure </a:t>
            </a:r>
            <a:r>
              <a:rPr b="1" i="1" lang="en-US" sz="1800" u="none" cap="none" strike="noStrike">
                <a:solidFill>
                  <a:schemeClr val="dk1"/>
                </a:solidFill>
                <a:latin typeface="Arial"/>
                <a:ea typeface="Arial"/>
                <a:cs typeface="Arial"/>
                <a:sym typeface="Arial"/>
              </a:rPr>
              <a:t>Unipolar NRZ scheme</a:t>
            </a:r>
            <a:endParaRPr/>
          </a:p>
        </p:txBody>
      </p:sp>
      <p:cxnSp>
        <p:nvCxnSpPr>
          <p:cNvPr id="306" name="Google Shape;306;p22"/>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307" name="Google Shape;307;p22"/>
          <p:cNvPicPr preferRelativeResize="0"/>
          <p:nvPr/>
        </p:nvPicPr>
        <p:blipFill rotWithShape="1">
          <a:blip r:embed="rId3">
            <a:alphaModFix/>
          </a:blip>
          <a:srcRect b="0" l="0" r="0" t="0"/>
          <a:stretch/>
        </p:blipFill>
        <p:spPr>
          <a:xfrm>
            <a:off x="630238" y="2690813"/>
            <a:ext cx="7294562" cy="1881187"/>
          </a:xfrm>
          <a:prstGeom prst="rect">
            <a:avLst/>
          </a:prstGeom>
          <a:noFill/>
          <a:ln>
            <a:noFill/>
          </a:ln>
        </p:spPr>
      </p:pic>
      <p:pic>
        <p:nvPicPr>
          <p:cNvPr descr="download.png" id="308" name="Google Shape;308;p22"/>
          <p:cNvPicPr preferRelativeResize="0"/>
          <p:nvPr/>
        </p:nvPicPr>
        <p:blipFill rotWithShape="1">
          <a:blip r:embed="rId4">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3"/>
          <p:cNvSpPr txBox="1"/>
          <p:nvPr>
            <p:ph idx="12" type="sldNum"/>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4.</a:t>
            </a:r>
            <a:fld id="{00000000-1234-1234-1234-123412341234}" type="slidenum">
              <a:rPr lang="en-US"/>
              <a:t>‹#›</a:t>
            </a:fld>
            <a:endParaRPr/>
          </a:p>
        </p:txBody>
      </p:sp>
      <p:sp>
        <p:nvSpPr>
          <p:cNvPr id="315" name="Google Shape;315;p23"/>
          <p:cNvSpPr txBox="1"/>
          <p:nvPr>
            <p:ph type="title"/>
          </p:nvPr>
        </p:nvSpPr>
        <p:spPr>
          <a:xfrm>
            <a:off x="685800" y="609600"/>
            <a:ext cx="7772400" cy="1143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Polar - NRZ</a:t>
            </a:r>
            <a:endParaRPr/>
          </a:p>
        </p:txBody>
      </p:sp>
      <p:sp>
        <p:nvSpPr>
          <p:cNvPr id="316" name="Google Shape;316;p23"/>
          <p:cNvSpPr txBox="1"/>
          <p:nvPr>
            <p:ph idx="1" type="body"/>
          </p:nvPr>
        </p:nvSpPr>
        <p:spPr>
          <a:xfrm>
            <a:off x="609600" y="1981200"/>
            <a:ext cx="7848600" cy="4419600"/>
          </a:xfrm>
          <a:prstGeom prst="rect">
            <a:avLst/>
          </a:prstGeom>
          <a:noFill/>
          <a:ln>
            <a:noFill/>
          </a:ln>
        </p:spPr>
        <p:txBody>
          <a:bodyPr anchorCtr="0" anchor="t" bIns="45700" lIns="91425" spcFirstLastPara="1" rIns="91425" wrap="square" tIns="45700">
            <a:noAutofit/>
          </a:bodyPr>
          <a:lstStyle/>
          <a:p>
            <a:pPr indent="-342900" lvl="0" marL="342900" rtl="0" algn="just">
              <a:lnSpc>
                <a:spcPct val="90000"/>
              </a:lnSpc>
              <a:spcBef>
                <a:spcPts val="0"/>
              </a:spcBef>
              <a:spcAft>
                <a:spcPts val="0"/>
              </a:spcAft>
              <a:buClr>
                <a:schemeClr val="dk1"/>
              </a:buClr>
              <a:buSzPts val="2800"/>
              <a:buChar char="•"/>
            </a:pPr>
            <a:r>
              <a:rPr lang="en-US" sz="2800"/>
              <a:t>The voltages are on both sides of the time axis.</a:t>
            </a:r>
            <a:endParaRPr/>
          </a:p>
          <a:p>
            <a:pPr indent="-342900" lvl="0" marL="342900" rtl="0" algn="just">
              <a:lnSpc>
                <a:spcPct val="90000"/>
              </a:lnSpc>
              <a:spcBef>
                <a:spcPts val="560"/>
              </a:spcBef>
              <a:spcAft>
                <a:spcPts val="0"/>
              </a:spcAft>
              <a:buClr>
                <a:schemeClr val="dk1"/>
              </a:buClr>
              <a:buSzPts val="2800"/>
              <a:buChar char="•"/>
            </a:pPr>
            <a:r>
              <a:rPr lang="en-US" sz="2800"/>
              <a:t>Polar NRZ scheme can be implemented with two voltages. E.g. +V for 0 and -V for 1.</a:t>
            </a:r>
            <a:endParaRPr/>
          </a:p>
          <a:p>
            <a:pPr indent="-342900" lvl="0" marL="342900" rtl="0" algn="just">
              <a:lnSpc>
                <a:spcPct val="90000"/>
              </a:lnSpc>
              <a:spcBef>
                <a:spcPts val="560"/>
              </a:spcBef>
              <a:spcAft>
                <a:spcPts val="0"/>
              </a:spcAft>
              <a:buClr>
                <a:schemeClr val="dk1"/>
              </a:buClr>
              <a:buSzPts val="2800"/>
              <a:buChar char="•"/>
            </a:pPr>
            <a:r>
              <a:rPr lang="en-US" sz="2800"/>
              <a:t>There are two versions: </a:t>
            </a:r>
            <a:endParaRPr/>
          </a:p>
          <a:p>
            <a:pPr indent="-285750" lvl="1" marL="742950" rtl="0" algn="just">
              <a:lnSpc>
                <a:spcPct val="90000"/>
              </a:lnSpc>
              <a:spcBef>
                <a:spcPts val="480"/>
              </a:spcBef>
              <a:spcAft>
                <a:spcPts val="0"/>
              </a:spcAft>
              <a:buClr>
                <a:schemeClr val="dk1"/>
              </a:buClr>
              <a:buSzPts val="2400"/>
              <a:buChar char="–"/>
            </a:pPr>
            <a:r>
              <a:rPr lang="en-US" sz="2400"/>
              <a:t>NZR - Level (NRZ-L) - positive voltage for one symbol and negative for the other</a:t>
            </a:r>
            <a:endParaRPr/>
          </a:p>
          <a:p>
            <a:pPr indent="-285750" lvl="1" marL="742950" rtl="0" algn="just">
              <a:lnSpc>
                <a:spcPct val="90000"/>
              </a:lnSpc>
              <a:spcBef>
                <a:spcPts val="480"/>
              </a:spcBef>
              <a:spcAft>
                <a:spcPts val="0"/>
              </a:spcAft>
              <a:buClr>
                <a:schemeClr val="dk1"/>
              </a:buClr>
              <a:buSzPts val="2400"/>
              <a:buChar char="–"/>
            </a:pPr>
            <a:r>
              <a:rPr lang="en-US" sz="2400"/>
              <a:t>NRZ - Inversion (NRZ-I) - the change or lack of change in polarity determines the value of a symbol. E.g. a “1” symbol inverts the polarity a “0” does not. </a:t>
            </a:r>
            <a:endParaRPr/>
          </a:p>
        </p:txBody>
      </p:sp>
      <p:pic>
        <p:nvPicPr>
          <p:cNvPr descr="download.png" id="317" name="Google Shape;317;p23"/>
          <p:cNvPicPr preferRelativeResize="0"/>
          <p:nvPr/>
        </p:nvPicPr>
        <p:blipFill rotWithShape="1">
          <a:blip r:embed="rId3">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4"/>
          <p:cNvSpPr txBox="1"/>
          <p:nvPr>
            <p:ph idx="12" type="sldNum"/>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4.</a:t>
            </a:r>
            <a:fld id="{00000000-1234-1234-1234-123412341234}" type="slidenum">
              <a:rPr lang="en-US"/>
              <a:t>‹#›</a:t>
            </a:fld>
            <a:endParaRPr/>
          </a:p>
        </p:txBody>
      </p:sp>
      <p:cxnSp>
        <p:nvCxnSpPr>
          <p:cNvPr id="324" name="Google Shape;324;p24"/>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325" name="Google Shape;325;p24"/>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326" name="Google Shape;326;p24"/>
          <p:cNvSpPr txBox="1"/>
          <p:nvPr/>
        </p:nvSpPr>
        <p:spPr>
          <a:xfrm>
            <a:off x="304800" y="762000"/>
            <a:ext cx="5199063"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chemeClr val="folHlink"/>
                </a:solidFill>
                <a:latin typeface="Arial"/>
                <a:ea typeface="Arial"/>
                <a:cs typeface="Arial"/>
                <a:sym typeface="Arial"/>
              </a:rPr>
              <a:t>Figure 4.6  </a:t>
            </a:r>
            <a:r>
              <a:rPr b="1" i="1" lang="en-US" sz="1800" u="none" cap="none" strike="noStrike">
                <a:solidFill>
                  <a:schemeClr val="dk1"/>
                </a:solidFill>
                <a:latin typeface="Arial"/>
                <a:ea typeface="Arial"/>
                <a:cs typeface="Arial"/>
                <a:sym typeface="Arial"/>
              </a:rPr>
              <a:t>Polar NRZ-L and NRZ-I schemes</a:t>
            </a:r>
            <a:endParaRPr/>
          </a:p>
        </p:txBody>
      </p:sp>
      <p:cxnSp>
        <p:nvCxnSpPr>
          <p:cNvPr id="327" name="Google Shape;327;p24"/>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328" name="Google Shape;328;p24"/>
          <p:cNvPicPr preferRelativeResize="0"/>
          <p:nvPr/>
        </p:nvPicPr>
        <p:blipFill rotWithShape="1">
          <a:blip r:embed="rId3">
            <a:alphaModFix/>
          </a:blip>
          <a:srcRect b="0" l="0" r="0" t="0"/>
          <a:stretch/>
        </p:blipFill>
        <p:spPr>
          <a:xfrm>
            <a:off x="125413" y="2133600"/>
            <a:ext cx="8866187" cy="2768600"/>
          </a:xfrm>
          <a:prstGeom prst="rect">
            <a:avLst/>
          </a:prstGeom>
          <a:noFill/>
          <a:ln>
            <a:noFill/>
          </a:ln>
        </p:spPr>
      </p:pic>
      <p:pic>
        <p:nvPicPr>
          <p:cNvPr descr="download.png" id="329" name="Google Shape;329;p24"/>
          <p:cNvPicPr preferRelativeResize="0"/>
          <p:nvPr/>
        </p:nvPicPr>
        <p:blipFill rotWithShape="1">
          <a:blip r:embed="rId4">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5"/>
          <p:cNvSpPr txBox="1"/>
          <p:nvPr>
            <p:ph idx="12" type="sldNum"/>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4.</a:t>
            </a:r>
            <a:fld id="{00000000-1234-1234-1234-123412341234}" type="slidenum">
              <a:rPr lang="en-US"/>
              <a:t>‹#›</a:t>
            </a:fld>
            <a:endParaRPr/>
          </a:p>
        </p:txBody>
      </p:sp>
      <p:sp>
        <p:nvSpPr>
          <p:cNvPr id="336" name="Google Shape;336;p25"/>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37" name="Google Shape;337;p25"/>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38" name="Google Shape;338;p25"/>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39" name="Google Shape;339;p25"/>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40" name="Google Shape;340;p25"/>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41" name="Google Shape;341;p25"/>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42" name="Google Shape;342;p25"/>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cxnSp>
        <p:nvCxnSpPr>
          <p:cNvPr id="343" name="Google Shape;343;p25"/>
          <p:cNvCxnSpPr/>
          <p:nvPr/>
        </p:nvCxnSpPr>
        <p:spPr>
          <a:xfrm>
            <a:off x="457200" y="21336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344" name="Google Shape;344;p25"/>
          <p:cNvCxnSpPr/>
          <p:nvPr/>
        </p:nvCxnSpPr>
        <p:spPr>
          <a:xfrm>
            <a:off x="458788" y="4876800"/>
            <a:ext cx="8153400" cy="0"/>
          </a:xfrm>
          <a:prstGeom prst="straightConnector1">
            <a:avLst/>
          </a:prstGeom>
          <a:noFill/>
          <a:ln cap="flat" cmpd="sng" w="76200">
            <a:solidFill>
              <a:srgbClr val="009900"/>
            </a:solidFill>
            <a:prstDash val="solid"/>
            <a:round/>
            <a:headEnd len="med" w="med" type="none"/>
            <a:tailEnd len="med" w="med" type="none"/>
          </a:ln>
        </p:spPr>
      </p:cxnSp>
      <p:sp>
        <p:nvSpPr>
          <p:cNvPr id="345" name="Google Shape;345;p25"/>
          <p:cNvSpPr/>
          <p:nvPr/>
        </p:nvSpPr>
        <p:spPr>
          <a:xfrm>
            <a:off x="495300" y="2225675"/>
            <a:ext cx="8077200" cy="2528888"/>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chemeClr val="dk1"/>
                </a:solidFill>
                <a:latin typeface="Arial"/>
                <a:ea typeface="Arial"/>
                <a:cs typeface="Arial"/>
                <a:sym typeface="Arial"/>
              </a:rPr>
              <a:t>In NRZ-L the level of the voltage determines the value of the bit. </a:t>
            </a:r>
            <a:br>
              <a:rPr b="1" i="0" lang="en-US" sz="3200" u="none" cap="none" strike="noStrike">
                <a:solidFill>
                  <a:schemeClr val="dk1"/>
                </a:solidFill>
                <a:latin typeface="Arial"/>
                <a:ea typeface="Arial"/>
                <a:cs typeface="Arial"/>
                <a:sym typeface="Arial"/>
              </a:rPr>
            </a:br>
            <a:r>
              <a:rPr b="1" i="0" lang="en-US" sz="3200" u="none" cap="none" strike="noStrike">
                <a:solidFill>
                  <a:schemeClr val="dk1"/>
                </a:solidFill>
                <a:latin typeface="Arial"/>
                <a:ea typeface="Arial"/>
                <a:cs typeface="Arial"/>
                <a:sym typeface="Arial"/>
              </a:rPr>
              <a:t>In NRZ-I the inversion </a:t>
            </a:r>
            <a:br>
              <a:rPr b="1" i="0" lang="en-US" sz="3200" u="none" cap="none" strike="noStrike">
                <a:solidFill>
                  <a:schemeClr val="dk1"/>
                </a:solidFill>
                <a:latin typeface="Arial"/>
                <a:ea typeface="Arial"/>
                <a:cs typeface="Arial"/>
                <a:sym typeface="Arial"/>
              </a:rPr>
            </a:br>
            <a:r>
              <a:rPr b="1" i="0" lang="en-US" sz="3200" u="none" cap="none" strike="noStrike">
                <a:solidFill>
                  <a:schemeClr val="dk1"/>
                </a:solidFill>
                <a:latin typeface="Arial"/>
                <a:ea typeface="Arial"/>
                <a:cs typeface="Arial"/>
                <a:sym typeface="Arial"/>
              </a:rPr>
              <a:t>or the lack of inversion </a:t>
            </a:r>
            <a:br>
              <a:rPr b="1" i="0" lang="en-US" sz="3200" u="none" cap="none" strike="noStrike">
                <a:solidFill>
                  <a:schemeClr val="dk1"/>
                </a:solidFill>
                <a:latin typeface="Arial"/>
                <a:ea typeface="Arial"/>
                <a:cs typeface="Arial"/>
                <a:sym typeface="Arial"/>
              </a:rPr>
            </a:br>
            <a:r>
              <a:rPr b="1" i="0" lang="en-US" sz="3200" u="none" cap="none" strike="noStrike">
                <a:solidFill>
                  <a:schemeClr val="dk1"/>
                </a:solidFill>
                <a:latin typeface="Arial"/>
                <a:ea typeface="Arial"/>
                <a:cs typeface="Arial"/>
                <a:sym typeface="Arial"/>
              </a:rPr>
              <a:t>determines the value of the bit.</a:t>
            </a:r>
            <a:endParaRPr/>
          </a:p>
        </p:txBody>
      </p:sp>
      <p:grpSp>
        <p:nvGrpSpPr>
          <p:cNvPr id="346" name="Google Shape;346;p25"/>
          <p:cNvGrpSpPr/>
          <p:nvPr/>
        </p:nvGrpSpPr>
        <p:grpSpPr>
          <a:xfrm>
            <a:off x="457200" y="1447800"/>
            <a:ext cx="1143000" cy="566738"/>
            <a:chOff x="1200" y="1248"/>
            <a:chExt cx="720" cy="357"/>
          </a:xfrm>
        </p:grpSpPr>
        <p:pic>
          <p:nvPicPr>
            <p:cNvPr id="347" name="Google Shape;347;p25"/>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348" name="Google Shape;348;p25"/>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u="none" cap="none" strike="noStrike">
                  <a:solidFill>
                    <a:schemeClr val="hlink"/>
                  </a:solidFill>
                  <a:latin typeface="Arial"/>
                  <a:ea typeface="Arial"/>
                  <a:cs typeface="Arial"/>
                  <a:sym typeface="Arial"/>
                </a:rPr>
                <a:t>Note</a:t>
              </a:r>
              <a:endParaRPr b="0" i="0" sz="1800" u="none" cap="none" strike="noStrike">
                <a:solidFill>
                  <a:schemeClr val="dk1"/>
                </a:solidFill>
                <a:latin typeface="Arial"/>
                <a:ea typeface="Arial"/>
                <a:cs typeface="Arial"/>
                <a:sym typeface="Arial"/>
              </a:endParaRPr>
            </a:p>
          </p:txBody>
        </p:sp>
      </p:grpSp>
      <p:pic>
        <p:nvPicPr>
          <p:cNvPr descr="download.png" id="349" name="Google Shape;349;p25"/>
          <p:cNvPicPr preferRelativeResize="0"/>
          <p:nvPr/>
        </p:nvPicPr>
        <p:blipFill rotWithShape="1">
          <a:blip r:embed="rId4">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6"/>
          <p:cNvSpPr txBox="1"/>
          <p:nvPr>
            <p:ph idx="12" type="sldNum"/>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4.</a:t>
            </a:r>
            <a:fld id="{00000000-1234-1234-1234-123412341234}" type="slidenum">
              <a:rPr lang="en-US"/>
              <a:t>‹#›</a:t>
            </a:fld>
            <a:endParaRPr/>
          </a:p>
        </p:txBody>
      </p:sp>
      <p:sp>
        <p:nvSpPr>
          <p:cNvPr id="356" name="Google Shape;356;p26"/>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57" name="Google Shape;357;p26"/>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58" name="Google Shape;358;p26"/>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59" name="Google Shape;359;p26"/>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60" name="Google Shape;360;p26"/>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61" name="Google Shape;361;p26"/>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62" name="Google Shape;362;p26"/>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cxnSp>
        <p:nvCxnSpPr>
          <p:cNvPr id="363" name="Google Shape;363;p26"/>
          <p:cNvCxnSpPr/>
          <p:nvPr/>
        </p:nvCxnSpPr>
        <p:spPr>
          <a:xfrm>
            <a:off x="457200" y="26670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364" name="Google Shape;364;p26"/>
          <p:cNvCxnSpPr/>
          <p:nvPr/>
        </p:nvCxnSpPr>
        <p:spPr>
          <a:xfrm>
            <a:off x="458788" y="3886200"/>
            <a:ext cx="8153400" cy="0"/>
          </a:xfrm>
          <a:prstGeom prst="straightConnector1">
            <a:avLst/>
          </a:prstGeom>
          <a:noFill/>
          <a:ln cap="flat" cmpd="sng" w="76200">
            <a:solidFill>
              <a:srgbClr val="009900"/>
            </a:solidFill>
            <a:prstDash val="solid"/>
            <a:round/>
            <a:headEnd len="med" w="med" type="none"/>
            <a:tailEnd len="med" w="med" type="none"/>
          </a:ln>
        </p:spPr>
      </p:cxnSp>
      <p:sp>
        <p:nvSpPr>
          <p:cNvPr id="365" name="Google Shape;365;p26"/>
          <p:cNvSpPr/>
          <p:nvPr/>
        </p:nvSpPr>
        <p:spPr>
          <a:xfrm>
            <a:off x="495300" y="2759075"/>
            <a:ext cx="8077200" cy="1066800"/>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chemeClr val="dk1"/>
                </a:solidFill>
                <a:latin typeface="Arial"/>
                <a:ea typeface="Arial"/>
                <a:cs typeface="Arial"/>
                <a:sym typeface="Arial"/>
              </a:rPr>
              <a:t>NRZ-L and NRZ-I both have an average signal rate of N/2 Bd.</a:t>
            </a:r>
            <a:endParaRPr/>
          </a:p>
        </p:txBody>
      </p:sp>
      <p:grpSp>
        <p:nvGrpSpPr>
          <p:cNvPr id="366" name="Google Shape;366;p26"/>
          <p:cNvGrpSpPr/>
          <p:nvPr/>
        </p:nvGrpSpPr>
        <p:grpSpPr>
          <a:xfrm>
            <a:off x="457200" y="1981200"/>
            <a:ext cx="1143000" cy="566738"/>
            <a:chOff x="1200" y="1248"/>
            <a:chExt cx="720" cy="357"/>
          </a:xfrm>
        </p:grpSpPr>
        <p:pic>
          <p:nvPicPr>
            <p:cNvPr id="367" name="Google Shape;367;p26"/>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368" name="Google Shape;368;p26"/>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u="none" cap="none" strike="noStrike">
                  <a:solidFill>
                    <a:schemeClr val="hlink"/>
                  </a:solidFill>
                  <a:latin typeface="Arial"/>
                  <a:ea typeface="Arial"/>
                  <a:cs typeface="Arial"/>
                  <a:sym typeface="Arial"/>
                </a:rPr>
                <a:t>Note</a:t>
              </a:r>
              <a:endParaRPr b="0" i="0" sz="1800" u="none" cap="none" strike="noStrike">
                <a:solidFill>
                  <a:schemeClr val="dk1"/>
                </a:solidFill>
                <a:latin typeface="Arial"/>
                <a:ea typeface="Arial"/>
                <a:cs typeface="Arial"/>
                <a:sym typeface="Arial"/>
              </a:endParaRPr>
            </a:p>
          </p:txBody>
        </p:sp>
      </p:grpSp>
      <p:pic>
        <p:nvPicPr>
          <p:cNvPr descr="download.png" id="369" name="Google Shape;369;p26"/>
          <p:cNvPicPr preferRelativeResize="0"/>
          <p:nvPr/>
        </p:nvPicPr>
        <p:blipFill rotWithShape="1">
          <a:blip r:embed="rId4">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7"/>
          <p:cNvSpPr txBox="1"/>
          <p:nvPr>
            <p:ph idx="12" type="sldNum"/>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4.</a:t>
            </a:r>
            <a:fld id="{00000000-1234-1234-1234-123412341234}" type="slidenum">
              <a:rPr lang="en-US"/>
              <a:t>‹#›</a:t>
            </a:fld>
            <a:endParaRPr/>
          </a:p>
        </p:txBody>
      </p:sp>
      <p:sp>
        <p:nvSpPr>
          <p:cNvPr id="376" name="Google Shape;376;p27"/>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77" name="Google Shape;377;p27"/>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78" name="Google Shape;378;p27"/>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79" name="Google Shape;379;p27"/>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80" name="Google Shape;380;p27"/>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81" name="Google Shape;381;p27"/>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82" name="Google Shape;382;p27"/>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cxnSp>
        <p:nvCxnSpPr>
          <p:cNvPr id="383" name="Google Shape;383;p27"/>
          <p:cNvCxnSpPr/>
          <p:nvPr/>
        </p:nvCxnSpPr>
        <p:spPr>
          <a:xfrm>
            <a:off x="457200" y="26670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384" name="Google Shape;384;p27"/>
          <p:cNvCxnSpPr/>
          <p:nvPr/>
        </p:nvCxnSpPr>
        <p:spPr>
          <a:xfrm>
            <a:off x="458788" y="3886200"/>
            <a:ext cx="8153400" cy="0"/>
          </a:xfrm>
          <a:prstGeom prst="straightConnector1">
            <a:avLst/>
          </a:prstGeom>
          <a:noFill/>
          <a:ln cap="flat" cmpd="sng" w="76200">
            <a:solidFill>
              <a:srgbClr val="009900"/>
            </a:solidFill>
            <a:prstDash val="solid"/>
            <a:round/>
            <a:headEnd len="med" w="med" type="none"/>
            <a:tailEnd len="med" w="med" type="none"/>
          </a:ln>
        </p:spPr>
      </p:cxnSp>
      <p:sp>
        <p:nvSpPr>
          <p:cNvPr id="385" name="Google Shape;385;p27"/>
          <p:cNvSpPr/>
          <p:nvPr/>
        </p:nvSpPr>
        <p:spPr>
          <a:xfrm>
            <a:off x="495300" y="2759075"/>
            <a:ext cx="8077200" cy="3016250"/>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chemeClr val="dk1"/>
                </a:solidFill>
                <a:latin typeface="Arial"/>
                <a:ea typeface="Arial"/>
                <a:cs typeface="Arial"/>
                <a:sym typeface="Arial"/>
              </a:rPr>
              <a:t>NRZ-L and NRZ-I both have a DC component problem and baseline wandering, it is worse for NRZ-L. Both have no self synchronization &amp;no error detection. Both are relatively simple to implement. </a:t>
            </a:r>
            <a:endParaRPr/>
          </a:p>
        </p:txBody>
      </p:sp>
      <p:grpSp>
        <p:nvGrpSpPr>
          <p:cNvPr id="386" name="Google Shape;386;p27"/>
          <p:cNvGrpSpPr/>
          <p:nvPr/>
        </p:nvGrpSpPr>
        <p:grpSpPr>
          <a:xfrm>
            <a:off x="457200" y="1981200"/>
            <a:ext cx="1143000" cy="566738"/>
            <a:chOff x="1200" y="1248"/>
            <a:chExt cx="720" cy="357"/>
          </a:xfrm>
        </p:grpSpPr>
        <p:pic>
          <p:nvPicPr>
            <p:cNvPr id="387" name="Google Shape;387;p27"/>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388" name="Google Shape;388;p27"/>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u="none" cap="none" strike="noStrike">
                  <a:solidFill>
                    <a:schemeClr val="hlink"/>
                  </a:solidFill>
                  <a:latin typeface="Arial"/>
                  <a:ea typeface="Arial"/>
                  <a:cs typeface="Arial"/>
                  <a:sym typeface="Arial"/>
                </a:rPr>
                <a:t>Note</a:t>
              </a:r>
              <a:endParaRPr b="0" i="0" sz="1800" u="none" cap="none" strike="noStrike">
                <a:solidFill>
                  <a:schemeClr val="dk1"/>
                </a:solidFill>
                <a:latin typeface="Arial"/>
                <a:ea typeface="Arial"/>
                <a:cs typeface="Arial"/>
                <a:sym typeface="Arial"/>
              </a:endParaRPr>
            </a:p>
          </p:txBody>
        </p:sp>
      </p:grpSp>
      <p:pic>
        <p:nvPicPr>
          <p:cNvPr descr="download.png" id="389" name="Google Shape;389;p27"/>
          <p:cNvPicPr preferRelativeResize="0"/>
          <p:nvPr/>
        </p:nvPicPr>
        <p:blipFill rotWithShape="1">
          <a:blip r:embed="rId4">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8"/>
          <p:cNvSpPr txBox="1"/>
          <p:nvPr>
            <p:ph idx="12" type="sldNum"/>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4.</a:t>
            </a:r>
            <a:fld id="{00000000-1234-1234-1234-123412341234}" type="slidenum">
              <a:rPr lang="en-US"/>
              <a:t>‹#›</a:t>
            </a:fld>
            <a:endParaRPr/>
          </a:p>
        </p:txBody>
      </p:sp>
      <p:sp>
        <p:nvSpPr>
          <p:cNvPr id="396" name="Google Shape;396;p28"/>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97" name="Google Shape;397;p28"/>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98" name="Google Shape;398;p28"/>
          <p:cNvSpPr/>
          <p:nvPr/>
        </p:nvSpPr>
        <p:spPr>
          <a:xfrm>
            <a:off x="228600" y="1143000"/>
            <a:ext cx="8686800" cy="1384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2800" u="none" cap="none" strike="noStrike">
                <a:solidFill>
                  <a:schemeClr val="dk1"/>
                </a:solidFill>
                <a:latin typeface="Arial"/>
                <a:ea typeface="Arial"/>
                <a:cs typeface="Arial"/>
                <a:sym typeface="Arial"/>
              </a:rPr>
              <a:t>A system is using NRZ-I to transfer 10-Mbps data. What are the average signal rate and minimum bandwidth?</a:t>
            </a:r>
            <a:endParaRPr/>
          </a:p>
        </p:txBody>
      </p:sp>
      <p:sp>
        <p:nvSpPr>
          <p:cNvPr id="399" name="Google Shape;399;p28"/>
          <p:cNvSpPr/>
          <p:nvPr/>
        </p:nvSpPr>
        <p:spPr>
          <a:xfrm>
            <a:off x="228600" y="3106738"/>
            <a:ext cx="8686800" cy="308133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2800" u="none" cap="none" strike="noStrike">
                <a:solidFill>
                  <a:schemeClr val="hlink"/>
                </a:solidFill>
                <a:latin typeface="Arial"/>
                <a:ea typeface="Arial"/>
                <a:cs typeface="Arial"/>
                <a:sym typeface="Arial"/>
              </a:rPr>
              <a:t>Solution</a:t>
            </a:r>
            <a:endParaRPr/>
          </a:p>
          <a:p>
            <a:pPr indent="0" lvl="0" marL="0" marR="0" rtl="0" algn="just">
              <a:spcBef>
                <a:spcPts val="0"/>
              </a:spcBef>
              <a:spcAft>
                <a:spcPts val="0"/>
              </a:spcAft>
              <a:buNone/>
            </a:pPr>
            <a:r>
              <a:rPr b="1" i="1" lang="en-US" sz="2800" u="none" cap="none" strike="noStrike">
                <a:solidFill>
                  <a:schemeClr val="dk1"/>
                </a:solidFill>
                <a:latin typeface="Times"/>
                <a:ea typeface="Times"/>
                <a:cs typeface="Times"/>
                <a:sym typeface="Times"/>
              </a:rPr>
              <a:t>The average signal rate is S=  N / 2 = 500 kbaud. The minimum bandwidth for this average baud rate is Bmin = S = 500 kHz.</a:t>
            </a:r>
            <a:endParaRPr/>
          </a:p>
          <a:p>
            <a:pPr indent="0" lvl="0" marL="0" marR="0" rtl="0" algn="just">
              <a:spcBef>
                <a:spcPts val="0"/>
              </a:spcBef>
              <a:spcAft>
                <a:spcPts val="0"/>
              </a:spcAft>
              <a:buNone/>
            </a:pPr>
            <a:r>
              <a:t/>
            </a:r>
            <a:endParaRPr b="1" i="1" sz="2800" u="none" cap="none" strike="noStrike">
              <a:solidFill>
                <a:schemeClr val="dk1"/>
              </a:solidFill>
              <a:latin typeface="Times"/>
              <a:ea typeface="Times"/>
              <a:cs typeface="Times"/>
              <a:sym typeface="Times"/>
            </a:endParaRPr>
          </a:p>
          <a:p>
            <a:pPr indent="0" lvl="0" marL="0" marR="0" rtl="0" algn="just">
              <a:spcBef>
                <a:spcPts val="0"/>
              </a:spcBef>
              <a:spcAft>
                <a:spcPts val="0"/>
              </a:spcAft>
              <a:buNone/>
            </a:pPr>
            <a:r>
              <a:rPr b="1" i="1" lang="en-US" sz="2800" u="none" cap="none" strike="noStrike">
                <a:solidFill>
                  <a:schemeClr val="dk1"/>
                </a:solidFill>
                <a:latin typeface="Times"/>
                <a:ea typeface="Times"/>
                <a:cs typeface="Times"/>
                <a:sym typeface="Times"/>
              </a:rPr>
              <a:t>Note c = 1/2 for the avg. case as worst case is 1 and best case is 0</a:t>
            </a:r>
            <a:endParaRPr/>
          </a:p>
        </p:txBody>
      </p:sp>
      <p:sp>
        <p:nvSpPr>
          <p:cNvPr id="400" name="Google Shape;400;p28"/>
          <p:cNvSpPr txBox="1"/>
          <p:nvPr/>
        </p:nvSpPr>
        <p:spPr>
          <a:xfrm>
            <a:off x="1143000" y="0"/>
            <a:ext cx="2203450"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u="none" cap="none" strike="noStrike">
                <a:solidFill>
                  <a:schemeClr val="hlink"/>
                </a:solidFill>
                <a:latin typeface="Arial"/>
                <a:ea typeface="Arial"/>
                <a:cs typeface="Arial"/>
                <a:sym typeface="Arial"/>
              </a:rPr>
              <a:t>     Example</a:t>
            </a:r>
            <a:endParaRPr/>
          </a:p>
        </p:txBody>
      </p:sp>
      <p:pic>
        <p:nvPicPr>
          <p:cNvPr descr="download.png" id="401" name="Google Shape;401;p28"/>
          <p:cNvPicPr preferRelativeResize="0"/>
          <p:nvPr/>
        </p:nvPicPr>
        <p:blipFill rotWithShape="1">
          <a:blip r:embed="rId3">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29"/>
          <p:cNvSpPr txBox="1"/>
          <p:nvPr>
            <p:ph idx="12" type="sldNum"/>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4.</a:t>
            </a:r>
            <a:fld id="{00000000-1234-1234-1234-123412341234}" type="slidenum">
              <a:rPr lang="en-US"/>
              <a:t>‹#›</a:t>
            </a:fld>
            <a:endParaRPr/>
          </a:p>
        </p:txBody>
      </p:sp>
      <p:sp>
        <p:nvSpPr>
          <p:cNvPr id="408" name="Google Shape;408;p29"/>
          <p:cNvSpPr txBox="1"/>
          <p:nvPr>
            <p:ph type="title"/>
          </p:nvPr>
        </p:nvSpPr>
        <p:spPr>
          <a:xfrm>
            <a:off x="609600" y="381000"/>
            <a:ext cx="7772400" cy="838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Polar - RZ</a:t>
            </a:r>
            <a:endParaRPr/>
          </a:p>
        </p:txBody>
      </p:sp>
      <p:sp>
        <p:nvSpPr>
          <p:cNvPr id="409" name="Google Shape;409;p29"/>
          <p:cNvSpPr txBox="1"/>
          <p:nvPr>
            <p:ph idx="1" type="body"/>
          </p:nvPr>
        </p:nvSpPr>
        <p:spPr>
          <a:xfrm>
            <a:off x="533400" y="1295400"/>
            <a:ext cx="7772400" cy="5105400"/>
          </a:xfrm>
          <a:prstGeom prst="rect">
            <a:avLst/>
          </a:prstGeom>
          <a:noFill/>
          <a:ln>
            <a:noFill/>
          </a:ln>
        </p:spPr>
        <p:txBody>
          <a:bodyPr anchorCtr="0" anchor="t" bIns="45700" lIns="91425" spcFirstLastPara="1" rIns="91425" wrap="square" tIns="45700">
            <a:noAutofit/>
          </a:bodyPr>
          <a:lstStyle/>
          <a:p>
            <a:pPr indent="-342900" lvl="0" marL="342900" rtl="0" algn="just">
              <a:lnSpc>
                <a:spcPct val="90000"/>
              </a:lnSpc>
              <a:spcBef>
                <a:spcPts val="0"/>
              </a:spcBef>
              <a:spcAft>
                <a:spcPts val="0"/>
              </a:spcAft>
              <a:buClr>
                <a:schemeClr val="dk1"/>
              </a:buClr>
              <a:buSzPts val="2800"/>
              <a:buChar char="•"/>
            </a:pPr>
            <a:r>
              <a:rPr lang="en-US" sz="2800"/>
              <a:t>The Return to Zero (RZ) scheme uses three voltage values. +, 0, -. </a:t>
            </a:r>
            <a:endParaRPr/>
          </a:p>
          <a:p>
            <a:pPr indent="-342900" lvl="0" marL="342900" rtl="0" algn="just">
              <a:lnSpc>
                <a:spcPct val="90000"/>
              </a:lnSpc>
              <a:spcBef>
                <a:spcPts val="560"/>
              </a:spcBef>
              <a:spcAft>
                <a:spcPts val="0"/>
              </a:spcAft>
              <a:buClr>
                <a:schemeClr val="dk1"/>
              </a:buClr>
              <a:buSzPts val="2800"/>
              <a:buChar char="•"/>
            </a:pPr>
            <a:r>
              <a:rPr lang="en-US" sz="2800"/>
              <a:t>Each symbol has a transition in the middle. Either from high to zero or from low to zero.</a:t>
            </a:r>
            <a:endParaRPr/>
          </a:p>
          <a:p>
            <a:pPr indent="-342900" lvl="0" marL="342900" rtl="0" algn="just">
              <a:lnSpc>
                <a:spcPct val="90000"/>
              </a:lnSpc>
              <a:spcBef>
                <a:spcPts val="560"/>
              </a:spcBef>
              <a:spcAft>
                <a:spcPts val="0"/>
              </a:spcAft>
              <a:buClr>
                <a:schemeClr val="dk1"/>
              </a:buClr>
              <a:buSzPts val="2800"/>
              <a:buChar char="•"/>
            </a:pPr>
            <a:r>
              <a:rPr lang="en-US" sz="2800"/>
              <a:t>This scheme has more signal transitions (two per symbol) and therefore requires a wider bandwidth.</a:t>
            </a:r>
            <a:endParaRPr/>
          </a:p>
          <a:p>
            <a:pPr indent="-342900" lvl="0" marL="342900" rtl="0" algn="just">
              <a:lnSpc>
                <a:spcPct val="90000"/>
              </a:lnSpc>
              <a:spcBef>
                <a:spcPts val="560"/>
              </a:spcBef>
              <a:spcAft>
                <a:spcPts val="0"/>
              </a:spcAft>
              <a:buClr>
                <a:schemeClr val="dk1"/>
              </a:buClr>
              <a:buSzPts val="2800"/>
              <a:buChar char="•"/>
            </a:pPr>
            <a:r>
              <a:rPr lang="en-US" sz="2800"/>
              <a:t>No DC components or baseline wandering.</a:t>
            </a:r>
            <a:endParaRPr/>
          </a:p>
          <a:p>
            <a:pPr indent="-342900" lvl="0" marL="342900" rtl="0" algn="just">
              <a:lnSpc>
                <a:spcPct val="90000"/>
              </a:lnSpc>
              <a:spcBef>
                <a:spcPts val="560"/>
              </a:spcBef>
              <a:spcAft>
                <a:spcPts val="0"/>
              </a:spcAft>
              <a:buClr>
                <a:schemeClr val="dk1"/>
              </a:buClr>
              <a:buSzPts val="2800"/>
              <a:buChar char="•"/>
            </a:pPr>
            <a:r>
              <a:rPr lang="en-US" sz="2800"/>
              <a:t> Not synchronized.</a:t>
            </a:r>
            <a:endParaRPr/>
          </a:p>
          <a:p>
            <a:pPr indent="-342900" lvl="0" marL="342900" rtl="0" algn="just">
              <a:lnSpc>
                <a:spcPct val="90000"/>
              </a:lnSpc>
              <a:spcBef>
                <a:spcPts val="560"/>
              </a:spcBef>
              <a:spcAft>
                <a:spcPts val="0"/>
              </a:spcAft>
              <a:buClr>
                <a:schemeClr val="dk1"/>
              </a:buClr>
              <a:buSzPts val="2800"/>
              <a:buChar char="•"/>
            </a:pPr>
            <a:r>
              <a:rPr lang="en-US" sz="2800"/>
              <a:t>More complex as it uses three voltage level. It has no error detection capability.</a:t>
            </a:r>
            <a:endParaRPr/>
          </a:p>
        </p:txBody>
      </p:sp>
      <p:pic>
        <p:nvPicPr>
          <p:cNvPr descr="download.png" id="410" name="Google Shape;410;p29"/>
          <p:cNvPicPr preferRelativeResize="0"/>
          <p:nvPr/>
        </p:nvPicPr>
        <p:blipFill rotWithShape="1">
          <a:blip r:embed="rId3">
            <a:alphaModFix/>
          </a:blip>
          <a:srcRect b="0" l="0" r="0" t="0"/>
          <a:stretch/>
        </p:blipFill>
        <p:spPr>
          <a:xfrm>
            <a:off x="533400" y="0"/>
            <a:ext cx="933450" cy="53181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
          <p:cNvSpPr txBox="1"/>
          <p:nvPr>
            <p:ph type="title"/>
          </p:nvPr>
        </p:nvSpPr>
        <p:spPr>
          <a:xfrm>
            <a:off x="685800" y="609600"/>
            <a:ext cx="7772400" cy="1143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        Line Coding</a:t>
            </a:r>
            <a:endParaRPr/>
          </a:p>
        </p:txBody>
      </p:sp>
      <p:sp>
        <p:nvSpPr>
          <p:cNvPr id="111" name="Google Shape;111;p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b="1" lang="en-US"/>
              <a:t>Line coding </a:t>
            </a:r>
            <a:r>
              <a:rPr lang="en-US"/>
              <a:t>is the process of converting digital data to digital signals </a:t>
            </a:r>
            <a:endParaRPr/>
          </a:p>
          <a:p>
            <a:pPr indent="-342900" lvl="0" marL="342900" rtl="0" algn="l">
              <a:spcBef>
                <a:spcPts val="640"/>
              </a:spcBef>
              <a:spcAft>
                <a:spcPts val="0"/>
              </a:spcAft>
              <a:buClr>
                <a:schemeClr val="dk1"/>
              </a:buClr>
              <a:buSzPts val="3200"/>
              <a:buChar char="•"/>
            </a:pPr>
            <a:r>
              <a:rPr lang="en-US"/>
              <a:t>Converting a string of 1’s and 0’s (digital data) into a sequence of signals that denote the 1’s and 0’s.</a:t>
            </a:r>
            <a:endParaRPr/>
          </a:p>
          <a:p>
            <a:pPr indent="-342900" lvl="0" marL="342900" rtl="0" algn="l">
              <a:spcBef>
                <a:spcPts val="640"/>
              </a:spcBef>
              <a:spcAft>
                <a:spcPts val="0"/>
              </a:spcAft>
              <a:buClr>
                <a:schemeClr val="dk1"/>
              </a:buClr>
              <a:buSzPts val="3200"/>
              <a:buChar char="•"/>
            </a:pPr>
            <a:r>
              <a:rPr lang="en-US"/>
              <a:t>For example a high voltage level (+V) could represent a “1” and a low voltage level (0 or -V) could represent a “0”.</a:t>
            </a:r>
            <a:endParaRPr/>
          </a:p>
        </p:txBody>
      </p:sp>
      <p:pic>
        <p:nvPicPr>
          <p:cNvPr descr="download.png" id="112" name="Google Shape;112;p3"/>
          <p:cNvPicPr preferRelativeResize="0"/>
          <p:nvPr/>
        </p:nvPicPr>
        <p:blipFill rotWithShape="1">
          <a:blip r:embed="rId3">
            <a:alphaModFix/>
          </a:blip>
          <a:srcRect b="0" l="0" r="0" t="0"/>
          <a:stretch/>
        </p:blipFill>
        <p:spPr>
          <a:xfrm>
            <a:off x="514350" y="160338"/>
            <a:ext cx="1390650" cy="79216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0"/>
          <p:cNvSpPr txBox="1"/>
          <p:nvPr>
            <p:ph idx="12" type="sldNum"/>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4.</a:t>
            </a:r>
            <a:fld id="{00000000-1234-1234-1234-123412341234}" type="slidenum">
              <a:rPr lang="en-US"/>
              <a:t>‹#›</a:t>
            </a:fld>
            <a:endParaRPr/>
          </a:p>
        </p:txBody>
      </p:sp>
      <p:cxnSp>
        <p:nvCxnSpPr>
          <p:cNvPr id="417" name="Google Shape;417;p30"/>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418" name="Google Shape;418;p30"/>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419" name="Google Shape;419;p30"/>
          <p:cNvSpPr txBox="1"/>
          <p:nvPr/>
        </p:nvSpPr>
        <p:spPr>
          <a:xfrm>
            <a:off x="304800" y="762000"/>
            <a:ext cx="3463925"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chemeClr val="folHlink"/>
                </a:solidFill>
                <a:latin typeface="Arial"/>
                <a:ea typeface="Arial"/>
                <a:cs typeface="Arial"/>
                <a:sym typeface="Arial"/>
              </a:rPr>
              <a:t>Figure 4.7  </a:t>
            </a:r>
            <a:r>
              <a:rPr b="1" i="1" lang="en-US" sz="1800" u="none" cap="none" strike="noStrike">
                <a:solidFill>
                  <a:schemeClr val="dk1"/>
                </a:solidFill>
                <a:latin typeface="Arial"/>
                <a:ea typeface="Arial"/>
                <a:cs typeface="Arial"/>
                <a:sym typeface="Arial"/>
              </a:rPr>
              <a:t>Polar RZ scheme</a:t>
            </a:r>
            <a:endParaRPr/>
          </a:p>
        </p:txBody>
      </p:sp>
      <p:cxnSp>
        <p:nvCxnSpPr>
          <p:cNvPr id="420" name="Google Shape;420;p30"/>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421" name="Google Shape;421;p30"/>
          <p:cNvPicPr preferRelativeResize="0"/>
          <p:nvPr/>
        </p:nvPicPr>
        <p:blipFill rotWithShape="1">
          <a:blip r:embed="rId3">
            <a:alphaModFix/>
          </a:blip>
          <a:srcRect b="0" l="0" r="0" t="0"/>
          <a:stretch/>
        </p:blipFill>
        <p:spPr>
          <a:xfrm>
            <a:off x="477838" y="2376488"/>
            <a:ext cx="7751762" cy="2347912"/>
          </a:xfrm>
          <a:prstGeom prst="rect">
            <a:avLst/>
          </a:prstGeom>
          <a:noFill/>
          <a:ln>
            <a:noFill/>
          </a:ln>
        </p:spPr>
      </p:pic>
      <p:pic>
        <p:nvPicPr>
          <p:cNvPr descr="download.png" id="422" name="Google Shape;422;p30"/>
          <p:cNvPicPr preferRelativeResize="0"/>
          <p:nvPr/>
        </p:nvPicPr>
        <p:blipFill rotWithShape="1">
          <a:blip r:embed="rId4">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1"/>
          <p:cNvSpPr txBox="1"/>
          <p:nvPr>
            <p:ph idx="12" type="sldNum"/>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4.</a:t>
            </a:r>
            <a:fld id="{00000000-1234-1234-1234-123412341234}" type="slidenum">
              <a:rPr lang="en-US"/>
              <a:t>‹#›</a:t>
            </a:fld>
            <a:endParaRPr/>
          </a:p>
        </p:txBody>
      </p:sp>
      <p:sp>
        <p:nvSpPr>
          <p:cNvPr id="429" name="Google Shape;429;p31"/>
          <p:cNvSpPr txBox="1"/>
          <p:nvPr>
            <p:ph type="title"/>
          </p:nvPr>
        </p:nvSpPr>
        <p:spPr>
          <a:xfrm>
            <a:off x="685800" y="609600"/>
            <a:ext cx="7772400" cy="1143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4000"/>
              <a:t>Polar - Biphase: Manchester and Differential Manchester</a:t>
            </a:r>
            <a:endParaRPr/>
          </a:p>
        </p:txBody>
      </p:sp>
      <p:sp>
        <p:nvSpPr>
          <p:cNvPr id="430" name="Google Shape;430;p3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just">
              <a:lnSpc>
                <a:spcPct val="90000"/>
              </a:lnSpc>
              <a:spcBef>
                <a:spcPts val="0"/>
              </a:spcBef>
              <a:spcAft>
                <a:spcPts val="0"/>
              </a:spcAft>
              <a:buClr>
                <a:schemeClr val="hlink"/>
              </a:buClr>
              <a:buSzPts val="2800"/>
              <a:buChar char="•"/>
            </a:pPr>
            <a:r>
              <a:rPr lang="en-US" sz="2800">
                <a:solidFill>
                  <a:schemeClr val="hlink"/>
                </a:solidFill>
              </a:rPr>
              <a:t>Manchester</a:t>
            </a:r>
            <a:r>
              <a:rPr lang="en-US" sz="2800"/>
              <a:t> coding consists of combining the NRZ-L and RZ schemes.</a:t>
            </a:r>
            <a:endParaRPr/>
          </a:p>
          <a:p>
            <a:pPr indent="-285750" lvl="1" marL="742950" rtl="0" algn="just">
              <a:lnSpc>
                <a:spcPct val="90000"/>
              </a:lnSpc>
              <a:spcBef>
                <a:spcPts val="480"/>
              </a:spcBef>
              <a:spcAft>
                <a:spcPts val="0"/>
              </a:spcAft>
              <a:buClr>
                <a:schemeClr val="dk1"/>
              </a:buClr>
              <a:buSzPts val="2400"/>
              <a:buChar char="–"/>
            </a:pPr>
            <a:r>
              <a:rPr lang="en-US" sz="2400"/>
              <a:t>Every symbol has a level transition in the middle: from high to low or low to high. Uses only two voltage levels.</a:t>
            </a:r>
            <a:endParaRPr/>
          </a:p>
          <a:p>
            <a:pPr indent="-342900" lvl="0" marL="342900" rtl="0" algn="just">
              <a:lnSpc>
                <a:spcPct val="90000"/>
              </a:lnSpc>
              <a:spcBef>
                <a:spcPts val="560"/>
              </a:spcBef>
              <a:spcAft>
                <a:spcPts val="0"/>
              </a:spcAft>
              <a:buClr>
                <a:schemeClr val="hlink"/>
              </a:buClr>
              <a:buSzPts val="2800"/>
              <a:buChar char="•"/>
            </a:pPr>
            <a:r>
              <a:rPr lang="en-US" sz="2800">
                <a:solidFill>
                  <a:schemeClr val="hlink"/>
                </a:solidFill>
              </a:rPr>
              <a:t>Differential Manchester</a:t>
            </a:r>
            <a:r>
              <a:rPr lang="en-US" sz="2800"/>
              <a:t> coding consists of combining the NRZ-I and RZ schemes.</a:t>
            </a:r>
            <a:endParaRPr/>
          </a:p>
          <a:p>
            <a:pPr indent="-285750" lvl="1" marL="742950" rtl="0" algn="just">
              <a:lnSpc>
                <a:spcPct val="90000"/>
              </a:lnSpc>
              <a:spcBef>
                <a:spcPts val="480"/>
              </a:spcBef>
              <a:spcAft>
                <a:spcPts val="0"/>
              </a:spcAft>
              <a:buClr>
                <a:schemeClr val="dk1"/>
              </a:buClr>
              <a:buSzPts val="2400"/>
              <a:buChar char="–"/>
            </a:pPr>
            <a:r>
              <a:rPr lang="en-US" sz="2400"/>
              <a:t>Every symbol has a level transition in the middle. But the level at the beginning of the symbol is determined by the symbol value. One symbol causes a level change the other does not. </a:t>
            </a:r>
            <a:endParaRPr/>
          </a:p>
        </p:txBody>
      </p:sp>
      <p:pic>
        <p:nvPicPr>
          <p:cNvPr descr="download.png" id="431" name="Google Shape;431;p31"/>
          <p:cNvPicPr preferRelativeResize="0"/>
          <p:nvPr/>
        </p:nvPicPr>
        <p:blipFill rotWithShape="1">
          <a:blip r:embed="rId3">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2"/>
          <p:cNvSpPr txBox="1"/>
          <p:nvPr>
            <p:ph idx="12" type="sldNum"/>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4.</a:t>
            </a:r>
            <a:fld id="{00000000-1234-1234-1234-123412341234}" type="slidenum">
              <a:rPr lang="en-US"/>
              <a:t>‹#›</a:t>
            </a:fld>
            <a:endParaRPr/>
          </a:p>
        </p:txBody>
      </p:sp>
      <p:cxnSp>
        <p:nvCxnSpPr>
          <p:cNvPr id="438" name="Google Shape;438;p32"/>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439" name="Google Shape;439;p32"/>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440" name="Google Shape;440;p32"/>
          <p:cNvSpPr txBox="1"/>
          <p:nvPr/>
        </p:nvSpPr>
        <p:spPr>
          <a:xfrm>
            <a:off x="304800" y="762000"/>
            <a:ext cx="8429625"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chemeClr val="folHlink"/>
                </a:solidFill>
                <a:latin typeface="Arial"/>
                <a:ea typeface="Arial"/>
                <a:cs typeface="Arial"/>
                <a:sym typeface="Arial"/>
              </a:rPr>
              <a:t>Figure 4.8  </a:t>
            </a:r>
            <a:r>
              <a:rPr b="1" i="1" lang="en-US" sz="1800" u="none" cap="none" strike="noStrike">
                <a:solidFill>
                  <a:schemeClr val="dk1"/>
                </a:solidFill>
                <a:latin typeface="Arial"/>
                <a:ea typeface="Arial"/>
                <a:cs typeface="Arial"/>
                <a:sym typeface="Arial"/>
              </a:rPr>
              <a:t>Polar biphase: Manchester and differential Manchester schemes</a:t>
            </a:r>
            <a:endParaRPr/>
          </a:p>
        </p:txBody>
      </p:sp>
      <p:cxnSp>
        <p:nvCxnSpPr>
          <p:cNvPr id="441" name="Google Shape;441;p32"/>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442" name="Google Shape;442;p32"/>
          <p:cNvPicPr preferRelativeResize="0"/>
          <p:nvPr/>
        </p:nvPicPr>
        <p:blipFill rotWithShape="1">
          <a:blip r:embed="rId3">
            <a:alphaModFix/>
          </a:blip>
          <a:srcRect b="0" l="0" r="0" t="0"/>
          <a:stretch/>
        </p:blipFill>
        <p:spPr>
          <a:xfrm>
            <a:off x="328613" y="1560513"/>
            <a:ext cx="8510587" cy="4086225"/>
          </a:xfrm>
          <a:prstGeom prst="rect">
            <a:avLst/>
          </a:prstGeom>
          <a:noFill/>
          <a:ln>
            <a:noFill/>
          </a:ln>
        </p:spPr>
      </p:pic>
      <p:pic>
        <p:nvPicPr>
          <p:cNvPr descr="download.png" id="443" name="Google Shape;443;p32"/>
          <p:cNvPicPr preferRelativeResize="0"/>
          <p:nvPr/>
        </p:nvPicPr>
        <p:blipFill rotWithShape="1">
          <a:blip r:embed="rId4">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3"/>
          <p:cNvSpPr txBox="1"/>
          <p:nvPr>
            <p:ph idx="12" type="sldNum"/>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4.</a:t>
            </a:r>
            <a:fld id="{00000000-1234-1234-1234-123412341234}" type="slidenum">
              <a:rPr lang="en-US"/>
              <a:t>‹#›</a:t>
            </a:fld>
            <a:endParaRPr/>
          </a:p>
        </p:txBody>
      </p:sp>
      <p:cxnSp>
        <p:nvCxnSpPr>
          <p:cNvPr id="450" name="Google Shape;450;p33"/>
          <p:cNvCxnSpPr/>
          <p:nvPr/>
        </p:nvCxnSpPr>
        <p:spPr>
          <a:xfrm>
            <a:off x="457200" y="26670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451" name="Google Shape;451;p33"/>
          <p:cNvCxnSpPr/>
          <p:nvPr/>
        </p:nvCxnSpPr>
        <p:spPr>
          <a:xfrm>
            <a:off x="458788" y="4876800"/>
            <a:ext cx="8153400" cy="0"/>
          </a:xfrm>
          <a:prstGeom prst="straightConnector1">
            <a:avLst/>
          </a:prstGeom>
          <a:noFill/>
          <a:ln cap="flat" cmpd="sng" w="76200">
            <a:solidFill>
              <a:srgbClr val="009900"/>
            </a:solidFill>
            <a:prstDash val="solid"/>
            <a:round/>
            <a:headEnd len="med" w="med" type="none"/>
            <a:tailEnd len="med" w="med" type="none"/>
          </a:ln>
        </p:spPr>
      </p:cxnSp>
      <p:sp>
        <p:nvSpPr>
          <p:cNvPr id="452" name="Google Shape;452;p33"/>
          <p:cNvSpPr/>
          <p:nvPr/>
        </p:nvSpPr>
        <p:spPr>
          <a:xfrm>
            <a:off x="495300" y="2759075"/>
            <a:ext cx="8077200" cy="2041525"/>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chemeClr val="dk1"/>
                </a:solidFill>
                <a:latin typeface="Arial"/>
                <a:ea typeface="Arial"/>
                <a:cs typeface="Arial"/>
                <a:sym typeface="Arial"/>
              </a:rPr>
              <a:t>In Manchester and differential Manchester encoding, the transition</a:t>
            </a:r>
            <a:endParaRPr/>
          </a:p>
          <a:p>
            <a:pPr indent="0" lvl="0" marL="0" marR="0" rtl="0" algn="ctr">
              <a:spcBef>
                <a:spcPts val="0"/>
              </a:spcBef>
              <a:spcAft>
                <a:spcPts val="0"/>
              </a:spcAft>
              <a:buNone/>
            </a:pPr>
            <a:r>
              <a:rPr b="1" i="0" lang="en-US" sz="3200" u="none" cap="none" strike="noStrike">
                <a:solidFill>
                  <a:schemeClr val="dk1"/>
                </a:solidFill>
                <a:latin typeface="Arial"/>
                <a:ea typeface="Arial"/>
                <a:cs typeface="Arial"/>
                <a:sym typeface="Arial"/>
              </a:rPr>
              <a:t>at the middle of the bit is used for synchronization.</a:t>
            </a:r>
            <a:endParaRPr/>
          </a:p>
        </p:txBody>
      </p:sp>
      <p:grpSp>
        <p:nvGrpSpPr>
          <p:cNvPr id="453" name="Google Shape;453;p33"/>
          <p:cNvGrpSpPr/>
          <p:nvPr/>
        </p:nvGrpSpPr>
        <p:grpSpPr>
          <a:xfrm>
            <a:off x="457200" y="1981200"/>
            <a:ext cx="1143000" cy="566738"/>
            <a:chOff x="1200" y="1248"/>
            <a:chExt cx="720" cy="357"/>
          </a:xfrm>
        </p:grpSpPr>
        <p:pic>
          <p:nvPicPr>
            <p:cNvPr id="454" name="Google Shape;454;p33"/>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455" name="Google Shape;455;p33"/>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u="none" cap="none" strike="noStrike">
                  <a:solidFill>
                    <a:schemeClr val="hlink"/>
                  </a:solidFill>
                  <a:latin typeface="Arial"/>
                  <a:ea typeface="Arial"/>
                  <a:cs typeface="Arial"/>
                  <a:sym typeface="Arial"/>
                </a:rPr>
                <a:t>Note</a:t>
              </a:r>
              <a:endParaRPr b="0" i="0" sz="1800" u="none" cap="none" strike="noStrike">
                <a:solidFill>
                  <a:schemeClr val="dk1"/>
                </a:solidFill>
                <a:latin typeface="Arial"/>
                <a:ea typeface="Arial"/>
                <a:cs typeface="Arial"/>
                <a:sym typeface="Arial"/>
              </a:endParaRPr>
            </a:p>
          </p:txBody>
        </p:sp>
      </p:grpSp>
      <p:pic>
        <p:nvPicPr>
          <p:cNvPr descr="download.png" id="456" name="Google Shape;456;p33"/>
          <p:cNvPicPr preferRelativeResize="0"/>
          <p:nvPr/>
        </p:nvPicPr>
        <p:blipFill rotWithShape="1">
          <a:blip r:embed="rId4">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4"/>
          <p:cNvSpPr txBox="1"/>
          <p:nvPr>
            <p:ph idx="12" type="sldNum"/>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4.</a:t>
            </a:r>
            <a:fld id="{00000000-1234-1234-1234-123412341234}" type="slidenum">
              <a:rPr lang="en-US"/>
              <a:t>‹#›</a:t>
            </a:fld>
            <a:endParaRPr/>
          </a:p>
        </p:txBody>
      </p:sp>
      <p:sp>
        <p:nvSpPr>
          <p:cNvPr id="463" name="Google Shape;463;p34"/>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464" name="Google Shape;464;p34"/>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465" name="Google Shape;465;p34"/>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cxnSp>
        <p:nvCxnSpPr>
          <p:cNvPr id="466" name="Google Shape;466;p34"/>
          <p:cNvCxnSpPr/>
          <p:nvPr/>
        </p:nvCxnSpPr>
        <p:spPr>
          <a:xfrm>
            <a:off x="457200" y="26670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467" name="Google Shape;467;p34"/>
          <p:cNvCxnSpPr/>
          <p:nvPr/>
        </p:nvCxnSpPr>
        <p:spPr>
          <a:xfrm>
            <a:off x="458788" y="4419600"/>
            <a:ext cx="8153400" cy="0"/>
          </a:xfrm>
          <a:prstGeom prst="straightConnector1">
            <a:avLst/>
          </a:prstGeom>
          <a:noFill/>
          <a:ln cap="flat" cmpd="sng" w="76200">
            <a:solidFill>
              <a:srgbClr val="009900"/>
            </a:solidFill>
            <a:prstDash val="solid"/>
            <a:round/>
            <a:headEnd len="med" w="med" type="none"/>
            <a:tailEnd len="med" w="med" type="none"/>
          </a:ln>
        </p:spPr>
      </p:cxnSp>
      <p:sp>
        <p:nvSpPr>
          <p:cNvPr id="468" name="Google Shape;468;p34"/>
          <p:cNvSpPr/>
          <p:nvPr/>
        </p:nvSpPr>
        <p:spPr>
          <a:xfrm>
            <a:off x="495300" y="2759075"/>
            <a:ext cx="8077200" cy="2528888"/>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chemeClr val="dk1"/>
                </a:solidFill>
                <a:latin typeface="Arial"/>
                <a:ea typeface="Arial"/>
                <a:cs typeface="Arial"/>
                <a:sym typeface="Arial"/>
              </a:rPr>
              <a:t>The minimum bandwidth of Manchester and differential Manchester is 2 times that of NRZ. The is no DC component and no baseline wandering. None of these codes has error detection.</a:t>
            </a:r>
            <a:endParaRPr/>
          </a:p>
        </p:txBody>
      </p:sp>
      <p:grpSp>
        <p:nvGrpSpPr>
          <p:cNvPr id="469" name="Google Shape;469;p34"/>
          <p:cNvGrpSpPr/>
          <p:nvPr/>
        </p:nvGrpSpPr>
        <p:grpSpPr>
          <a:xfrm>
            <a:off x="457200" y="1981200"/>
            <a:ext cx="1143000" cy="566738"/>
            <a:chOff x="1200" y="1248"/>
            <a:chExt cx="720" cy="357"/>
          </a:xfrm>
        </p:grpSpPr>
        <p:pic>
          <p:nvPicPr>
            <p:cNvPr id="470" name="Google Shape;470;p34"/>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471" name="Google Shape;471;p34"/>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u="none" cap="none" strike="noStrike">
                  <a:solidFill>
                    <a:schemeClr val="hlink"/>
                  </a:solidFill>
                  <a:latin typeface="Arial"/>
                  <a:ea typeface="Arial"/>
                  <a:cs typeface="Arial"/>
                  <a:sym typeface="Arial"/>
                </a:rPr>
                <a:t>Note</a:t>
              </a:r>
              <a:endParaRPr b="0" i="0" sz="1800" u="none" cap="none" strike="noStrike">
                <a:solidFill>
                  <a:schemeClr val="dk1"/>
                </a:solidFill>
                <a:latin typeface="Arial"/>
                <a:ea typeface="Arial"/>
                <a:cs typeface="Arial"/>
                <a:sym typeface="Arial"/>
              </a:endParaRPr>
            </a:p>
          </p:txBody>
        </p:sp>
      </p:grpSp>
      <p:pic>
        <p:nvPicPr>
          <p:cNvPr descr="download.png" id="472" name="Google Shape;472;p34"/>
          <p:cNvPicPr preferRelativeResize="0"/>
          <p:nvPr/>
        </p:nvPicPr>
        <p:blipFill rotWithShape="1">
          <a:blip r:embed="rId4">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35"/>
          <p:cNvPicPr preferRelativeResize="0"/>
          <p:nvPr/>
        </p:nvPicPr>
        <p:blipFill rotWithShape="1">
          <a:blip r:embed="rId3">
            <a:alphaModFix/>
          </a:blip>
          <a:srcRect b="0" l="0" r="0" t="0"/>
          <a:stretch/>
        </p:blipFill>
        <p:spPr>
          <a:xfrm>
            <a:off x="152400" y="304800"/>
            <a:ext cx="8686800" cy="5457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6"/>
          <p:cNvSpPr txBox="1"/>
          <p:nvPr>
            <p:ph idx="12" type="sldNum"/>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4.</a:t>
            </a:r>
            <a:fld id="{00000000-1234-1234-1234-123412341234}" type="slidenum">
              <a:rPr lang="en-US"/>
              <a:t>‹#›</a:t>
            </a:fld>
            <a:endParaRPr/>
          </a:p>
        </p:txBody>
      </p:sp>
      <p:sp>
        <p:nvSpPr>
          <p:cNvPr id="484" name="Google Shape;484;p36"/>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485" name="Google Shape;485;p36"/>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486" name="Google Shape;486;p36"/>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487" name="Google Shape;487;p36"/>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488" name="Google Shape;488;p36"/>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489" name="Google Shape;489;p36"/>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490" name="Google Shape;490;p36"/>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cxnSp>
        <p:nvCxnSpPr>
          <p:cNvPr id="491" name="Google Shape;491;p36"/>
          <p:cNvCxnSpPr/>
          <p:nvPr/>
        </p:nvCxnSpPr>
        <p:spPr>
          <a:xfrm>
            <a:off x="457200" y="22860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492" name="Google Shape;492;p36"/>
          <p:cNvCxnSpPr/>
          <p:nvPr/>
        </p:nvCxnSpPr>
        <p:spPr>
          <a:xfrm>
            <a:off x="458788" y="3886200"/>
            <a:ext cx="8153400" cy="0"/>
          </a:xfrm>
          <a:prstGeom prst="straightConnector1">
            <a:avLst/>
          </a:prstGeom>
          <a:noFill/>
          <a:ln cap="flat" cmpd="sng" w="76200">
            <a:solidFill>
              <a:srgbClr val="009900"/>
            </a:solidFill>
            <a:prstDash val="solid"/>
            <a:round/>
            <a:headEnd len="med" w="med" type="none"/>
            <a:tailEnd len="med" w="med" type="none"/>
          </a:ln>
        </p:spPr>
      </p:cxnSp>
      <p:sp>
        <p:nvSpPr>
          <p:cNvPr id="493" name="Google Shape;493;p36"/>
          <p:cNvSpPr/>
          <p:nvPr/>
        </p:nvSpPr>
        <p:spPr>
          <a:xfrm>
            <a:off x="457200" y="2317750"/>
            <a:ext cx="8077200" cy="3016250"/>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chemeClr val="dk1"/>
                </a:solidFill>
                <a:latin typeface="Arial"/>
                <a:ea typeface="Arial"/>
                <a:cs typeface="Arial"/>
                <a:sym typeface="Arial"/>
              </a:rPr>
              <a:t>For example: B8ZS substitutes eight consecutive zeros with 000VB0VB.</a:t>
            </a:r>
            <a:endParaRPr/>
          </a:p>
          <a:p>
            <a:pPr indent="0" lvl="0" marL="0" marR="0" rtl="0" algn="ctr">
              <a:spcBef>
                <a:spcPts val="0"/>
              </a:spcBef>
              <a:spcAft>
                <a:spcPts val="0"/>
              </a:spcAft>
              <a:buNone/>
            </a:pPr>
            <a:r>
              <a:rPr b="1" i="0" lang="en-US" sz="3200" u="none" cap="none" strike="noStrike">
                <a:solidFill>
                  <a:schemeClr val="dk1"/>
                </a:solidFill>
                <a:latin typeface="Arial"/>
                <a:ea typeface="Arial"/>
                <a:cs typeface="Arial"/>
                <a:sym typeface="Arial"/>
              </a:rPr>
              <a:t>The V stands for violation, it violates the line encoding rule</a:t>
            </a:r>
            <a:endParaRPr/>
          </a:p>
          <a:p>
            <a:pPr indent="0" lvl="0" marL="0" marR="0" rtl="0" algn="ctr">
              <a:spcBef>
                <a:spcPts val="0"/>
              </a:spcBef>
              <a:spcAft>
                <a:spcPts val="0"/>
              </a:spcAft>
              <a:buNone/>
            </a:pPr>
            <a:r>
              <a:rPr b="1" i="0" lang="en-US" sz="3200" u="none" cap="none" strike="noStrike">
                <a:solidFill>
                  <a:schemeClr val="dk1"/>
                </a:solidFill>
                <a:latin typeface="Arial"/>
                <a:ea typeface="Arial"/>
                <a:cs typeface="Arial"/>
                <a:sym typeface="Arial"/>
              </a:rPr>
              <a:t>B stands for bipolar, it implements the bipolar line encoding rule</a:t>
            </a:r>
            <a:endParaRPr/>
          </a:p>
        </p:txBody>
      </p:sp>
      <p:pic>
        <p:nvPicPr>
          <p:cNvPr descr="download.png" id="494" name="Google Shape;494;p36"/>
          <p:cNvPicPr preferRelativeResize="0"/>
          <p:nvPr/>
        </p:nvPicPr>
        <p:blipFill rotWithShape="1">
          <a:blip r:embed="rId3">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37"/>
          <p:cNvSpPr txBox="1"/>
          <p:nvPr>
            <p:ph idx="12" type="sldNum"/>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4.</a:t>
            </a:r>
            <a:fld id="{00000000-1234-1234-1234-123412341234}" type="slidenum">
              <a:rPr lang="en-US"/>
              <a:t>‹#›</a:t>
            </a:fld>
            <a:endParaRPr/>
          </a:p>
        </p:txBody>
      </p:sp>
      <p:cxnSp>
        <p:nvCxnSpPr>
          <p:cNvPr id="501" name="Google Shape;501;p37"/>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502" name="Google Shape;502;p37"/>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503" name="Google Shape;503;p37"/>
          <p:cNvSpPr txBox="1"/>
          <p:nvPr/>
        </p:nvSpPr>
        <p:spPr>
          <a:xfrm>
            <a:off x="304800" y="762000"/>
            <a:ext cx="61341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chemeClr val="folHlink"/>
                </a:solidFill>
                <a:latin typeface="Arial"/>
                <a:ea typeface="Arial"/>
                <a:cs typeface="Arial"/>
                <a:sym typeface="Arial"/>
              </a:rPr>
              <a:t>Figure 4.19  </a:t>
            </a:r>
            <a:r>
              <a:rPr b="1" i="1" lang="en-US" sz="1800" u="none" cap="none" strike="noStrike">
                <a:solidFill>
                  <a:schemeClr val="dk1"/>
                </a:solidFill>
                <a:latin typeface="Arial"/>
                <a:ea typeface="Arial"/>
                <a:cs typeface="Arial"/>
                <a:sym typeface="Arial"/>
              </a:rPr>
              <a:t>Two cases of B8ZS scrambling technique</a:t>
            </a:r>
            <a:endParaRPr/>
          </a:p>
        </p:txBody>
      </p:sp>
      <p:cxnSp>
        <p:nvCxnSpPr>
          <p:cNvPr id="504" name="Google Shape;504;p37"/>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505" name="Google Shape;505;p37"/>
          <p:cNvPicPr preferRelativeResize="0"/>
          <p:nvPr/>
        </p:nvPicPr>
        <p:blipFill rotWithShape="1">
          <a:blip r:embed="rId3">
            <a:alphaModFix/>
          </a:blip>
          <a:srcRect b="0" l="0" r="0" t="0"/>
          <a:stretch/>
        </p:blipFill>
        <p:spPr>
          <a:xfrm>
            <a:off x="152400" y="2557463"/>
            <a:ext cx="8829675" cy="2616200"/>
          </a:xfrm>
          <a:prstGeom prst="rect">
            <a:avLst/>
          </a:prstGeom>
          <a:noFill/>
          <a:ln>
            <a:noFill/>
          </a:ln>
        </p:spPr>
      </p:pic>
      <p:pic>
        <p:nvPicPr>
          <p:cNvPr descr="download.png" id="506" name="Google Shape;506;p37"/>
          <p:cNvPicPr preferRelativeResize="0"/>
          <p:nvPr/>
        </p:nvPicPr>
        <p:blipFill rotWithShape="1">
          <a:blip r:embed="rId4">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8"/>
          <p:cNvSpPr txBox="1"/>
          <p:nvPr>
            <p:ph idx="12" type="sldNum"/>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4.</a:t>
            </a:r>
            <a:fld id="{00000000-1234-1234-1234-123412341234}" type="slidenum">
              <a:rPr lang="en-US"/>
              <a:t>‹#›</a:t>
            </a:fld>
            <a:endParaRPr/>
          </a:p>
        </p:txBody>
      </p:sp>
      <p:sp>
        <p:nvSpPr>
          <p:cNvPr id="513" name="Google Shape;513;p38"/>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514" name="Google Shape;514;p38"/>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515" name="Google Shape;515;p38"/>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516" name="Google Shape;516;p38"/>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517" name="Google Shape;517;p38"/>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518" name="Google Shape;518;p38"/>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519" name="Google Shape;519;p38"/>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cxnSp>
        <p:nvCxnSpPr>
          <p:cNvPr id="520" name="Google Shape;520;p38"/>
          <p:cNvCxnSpPr/>
          <p:nvPr/>
        </p:nvCxnSpPr>
        <p:spPr>
          <a:xfrm>
            <a:off x="457200" y="26670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521" name="Google Shape;521;p38"/>
          <p:cNvCxnSpPr/>
          <p:nvPr/>
        </p:nvCxnSpPr>
        <p:spPr>
          <a:xfrm>
            <a:off x="458788" y="4876800"/>
            <a:ext cx="8153400" cy="0"/>
          </a:xfrm>
          <a:prstGeom prst="straightConnector1">
            <a:avLst/>
          </a:prstGeom>
          <a:noFill/>
          <a:ln cap="flat" cmpd="sng" w="76200">
            <a:solidFill>
              <a:srgbClr val="009900"/>
            </a:solidFill>
            <a:prstDash val="solid"/>
            <a:round/>
            <a:headEnd len="med" w="med" type="none"/>
            <a:tailEnd len="med" w="med" type="none"/>
          </a:ln>
        </p:spPr>
      </p:cxnSp>
      <p:sp>
        <p:nvSpPr>
          <p:cNvPr id="522" name="Google Shape;522;p38"/>
          <p:cNvSpPr/>
          <p:nvPr/>
        </p:nvSpPr>
        <p:spPr>
          <a:xfrm>
            <a:off x="495300" y="1219200"/>
            <a:ext cx="8077200" cy="4965700"/>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chemeClr val="dk1"/>
                </a:solidFill>
                <a:latin typeface="Arial"/>
                <a:ea typeface="Arial"/>
                <a:cs typeface="Arial"/>
                <a:sym typeface="Arial"/>
              </a:rPr>
              <a:t>HDB3 substitutes four consecutive zeros with 000V or B00V depending</a:t>
            </a:r>
            <a:endParaRPr/>
          </a:p>
          <a:p>
            <a:pPr indent="0" lvl="0" marL="0" marR="0" rtl="0" algn="ctr">
              <a:spcBef>
                <a:spcPts val="0"/>
              </a:spcBef>
              <a:spcAft>
                <a:spcPts val="0"/>
              </a:spcAft>
              <a:buNone/>
            </a:pPr>
            <a:r>
              <a:rPr b="1" i="0" lang="en-US" sz="3200" u="none" cap="none" strike="noStrike">
                <a:solidFill>
                  <a:schemeClr val="dk1"/>
                </a:solidFill>
                <a:latin typeface="Arial"/>
                <a:ea typeface="Arial"/>
                <a:cs typeface="Arial"/>
                <a:sym typeface="Arial"/>
              </a:rPr>
              <a:t>on the number of nonzero pulses after the last substitution.</a:t>
            </a:r>
            <a:endParaRPr/>
          </a:p>
          <a:p>
            <a:pPr indent="0" lvl="0" marL="0" marR="0" rtl="0" algn="ctr">
              <a:spcBef>
                <a:spcPts val="0"/>
              </a:spcBef>
              <a:spcAft>
                <a:spcPts val="0"/>
              </a:spcAft>
              <a:buNone/>
            </a:pPr>
            <a:r>
              <a:rPr b="1" i="0" lang="en-US" sz="3200" u="none" cap="none" strike="noStrike">
                <a:solidFill>
                  <a:schemeClr val="dk1"/>
                </a:solidFill>
                <a:latin typeface="Arial"/>
                <a:ea typeface="Arial"/>
                <a:cs typeface="Arial"/>
                <a:sym typeface="Arial"/>
              </a:rPr>
              <a:t>If # of non zero pulses is even the substitution is B00V to make total # of non zero pulse even.</a:t>
            </a:r>
            <a:endParaRPr/>
          </a:p>
          <a:p>
            <a:pPr indent="0" lvl="0" marL="0" marR="0" rtl="0" algn="ctr">
              <a:spcBef>
                <a:spcPts val="0"/>
              </a:spcBef>
              <a:spcAft>
                <a:spcPts val="0"/>
              </a:spcAft>
              <a:buNone/>
            </a:pPr>
            <a:r>
              <a:rPr b="1" i="0" lang="en-US" sz="3200" u="none" cap="none" strike="noStrike">
                <a:solidFill>
                  <a:schemeClr val="dk1"/>
                </a:solidFill>
                <a:latin typeface="Arial"/>
                <a:ea typeface="Arial"/>
                <a:cs typeface="Arial"/>
                <a:sym typeface="Arial"/>
              </a:rPr>
              <a:t>If # of non zero pulses is odd the substitution is 000V to make total # of non zero pulses even.</a:t>
            </a:r>
            <a:endParaRPr/>
          </a:p>
        </p:txBody>
      </p:sp>
      <p:pic>
        <p:nvPicPr>
          <p:cNvPr descr="download.png" id="523" name="Google Shape;523;p38"/>
          <p:cNvPicPr preferRelativeResize="0"/>
          <p:nvPr/>
        </p:nvPicPr>
        <p:blipFill rotWithShape="1">
          <a:blip r:embed="rId3">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39"/>
          <p:cNvSpPr txBox="1"/>
          <p:nvPr>
            <p:ph idx="12" type="sldNum"/>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4.</a:t>
            </a:r>
            <a:fld id="{00000000-1234-1234-1234-123412341234}" type="slidenum">
              <a:rPr lang="en-US"/>
              <a:t>‹#›</a:t>
            </a:fld>
            <a:endParaRPr/>
          </a:p>
        </p:txBody>
      </p:sp>
      <p:cxnSp>
        <p:nvCxnSpPr>
          <p:cNvPr id="530" name="Google Shape;530;p39"/>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531" name="Google Shape;531;p39"/>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532" name="Google Shape;532;p39"/>
          <p:cNvSpPr txBox="1"/>
          <p:nvPr/>
        </p:nvSpPr>
        <p:spPr>
          <a:xfrm>
            <a:off x="304800" y="762000"/>
            <a:ext cx="7192963"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chemeClr val="folHlink"/>
                </a:solidFill>
                <a:latin typeface="Arial"/>
                <a:ea typeface="Arial"/>
                <a:cs typeface="Arial"/>
                <a:sym typeface="Arial"/>
              </a:rPr>
              <a:t>Figure 4.20  </a:t>
            </a:r>
            <a:r>
              <a:rPr b="1" i="1" lang="en-US" sz="1800" u="none" cap="none" strike="noStrike">
                <a:solidFill>
                  <a:schemeClr val="dk1"/>
                </a:solidFill>
                <a:latin typeface="Arial"/>
                <a:ea typeface="Arial"/>
                <a:cs typeface="Arial"/>
                <a:sym typeface="Arial"/>
              </a:rPr>
              <a:t>Different situations in HDB3 scrambling technique</a:t>
            </a:r>
            <a:endParaRPr/>
          </a:p>
        </p:txBody>
      </p:sp>
      <p:cxnSp>
        <p:nvCxnSpPr>
          <p:cNvPr id="533" name="Google Shape;533;p39"/>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534" name="Google Shape;534;p39"/>
          <p:cNvPicPr preferRelativeResize="0"/>
          <p:nvPr/>
        </p:nvPicPr>
        <p:blipFill rotWithShape="1">
          <a:blip r:embed="rId3">
            <a:alphaModFix/>
          </a:blip>
          <a:srcRect b="0" l="0" r="0" t="0"/>
          <a:stretch/>
        </p:blipFill>
        <p:spPr>
          <a:xfrm>
            <a:off x="274638" y="1847850"/>
            <a:ext cx="5897562" cy="3563938"/>
          </a:xfrm>
          <a:prstGeom prst="rect">
            <a:avLst/>
          </a:prstGeom>
          <a:noFill/>
          <a:ln>
            <a:noFill/>
          </a:ln>
        </p:spPr>
      </p:pic>
      <p:pic>
        <p:nvPicPr>
          <p:cNvPr descr="download.png" id="535" name="Google Shape;535;p39"/>
          <p:cNvPicPr preferRelativeResize="0"/>
          <p:nvPr/>
        </p:nvPicPr>
        <p:blipFill rotWithShape="1">
          <a:blip r:embed="rId4">
            <a:alphaModFix/>
          </a:blip>
          <a:srcRect b="0" l="0" r="0" t="0"/>
          <a:stretch/>
        </p:blipFill>
        <p:spPr>
          <a:xfrm>
            <a:off x="514350" y="160338"/>
            <a:ext cx="933450" cy="531812"/>
          </a:xfrm>
          <a:prstGeom prst="rect">
            <a:avLst/>
          </a:prstGeom>
          <a:noFill/>
          <a:ln>
            <a:noFill/>
          </a:ln>
        </p:spPr>
      </p:pic>
      <p:pic>
        <p:nvPicPr>
          <p:cNvPr descr="download.png" id="536" name="Google Shape;536;p39"/>
          <p:cNvPicPr preferRelativeResize="0"/>
          <p:nvPr/>
        </p:nvPicPr>
        <p:blipFill rotWithShape="1">
          <a:blip r:embed="rId4">
            <a:alphaModFix/>
          </a:blip>
          <a:srcRect b="0" l="0" r="0" t="0"/>
          <a:stretch/>
        </p:blipFill>
        <p:spPr>
          <a:xfrm>
            <a:off x="666750" y="312738"/>
            <a:ext cx="933450" cy="531812"/>
          </a:xfrm>
          <a:prstGeom prst="rect">
            <a:avLst/>
          </a:prstGeom>
          <a:noFill/>
          <a:ln>
            <a:noFill/>
          </a:ln>
        </p:spPr>
      </p:pic>
      <p:sp>
        <p:nvSpPr>
          <p:cNvPr id="537" name="Google Shape;537;p39"/>
          <p:cNvSpPr txBox="1"/>
          <p:nvPr/>
        </p:nvSpPr>
        <p:spPr>
          <a:xfrm>
            <a:off x="6451600" y="2590800"/>
            <a:ext cx="2616200" cy="1477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Even – B00V + 🡪 -00-</a:t>
            </a:r>
            <a:endParaRPr/>
          </a:p>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                       - 🡪 +00+</a:t>
            </a:r>
            <a:endParaRPr/>
          </a:p>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Odd – 000V + 🡪 000+</a:t>
            </a:r>
            <a:endParaRPr/>
          </a:p>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                     - 🡪 000-</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cxnSp>
        <p:nvCxnSpPr>
          <p:cNvPr id="118" name="Google Shape;118;p4"/>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19" name="Google Shape;119;p4"/>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120" name="Google Shape;120;p4"/>
          <p:cNvSpPr txBox="1"/>
          <p:nvPr/>
        </p:nvSpPr>
        <p:spPr>
          <a:xfrm>
            <a:off x="304800" y="762000"/>
            <a:ext cx="6781800"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u="none" cap="none" strike="noStrike">
                <a:solidFill>
                  <a:schemeClr val="dk1"/>
                </a:solidFill>
                <a:latin typeface="Arial"/>
                <a:ea typeface="Arial"/>
                <a:cs typeface="Arial"/>
                <a:sym typeface="Arial"/>
              </a:rPr>
              <a:t>Line coding and decoding</a:t>
            </a:r>
            <a:endParaRPr/>
          </a:p>
        </p:txBody>
      </p:sp>
      <p:cxnSp>
        <p:nvCxnSpPr>
          <p:cNvPr id="121" name="Google Shape;121;p4"/>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22" name="Google Shape;122;p4"/>
          <p:cNvPicPr preferRelativeResize="0"/>
          <p:nvPr/>
        </p:nvPicPr>
        <p:blipFill rotWithShape="1">
          <a:blip r:embed="rId3">
            <a:alphaModFix/>
          </a:blip>
          <a:srcRect b="0" l="0" r="0" t="0"/>
          <a:stretch/>
        </p:blipFill>
        <p:spPr>
          <a:xfrm>
            <a:off x="139700" y="2187575"/>
            <a:ext cx="8775699" cy="2689225"/>
          </a:xfrm>
          <a:prstGeom prst="rect">
            <a:avLst/>
          </a:prstGeom>
          <a:noFill/>
          <a:ln>
            <a:noFill/>
          </a:ln>
        </p:spPr>
      </p:pic>
      <p:pic>
        <p:nvPicPr>
          <p:cNvPr descr="download.png" id="123" name="Google Shape;123;p4"/>
          <p:cNvPicPr preferRelativeResize="0"/>
          <p:nvPr/>
        </p:nvPicPr>
        <p:blipFill rotWithShape="1">
          <a:blip r:embed="rId4">
            <a:alphaModFix/>
          </a:blip>
          <a:srcRect b="0" l="0" r="0" t="0"/>
          <a:stretch/>
        </p:blipFill>
        <p:spPr>
          <a:xfrm>
            <a:off x="5943600" y="228600"/>
            <a:ext cx="1390650" cy="79216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0"/>
          <p:cNvSpPr/>
          <p:nvPr/>
        </p:nvSpPr>
        <p:spPr>
          <a:xfrm>
            <a:off x="1066800" y="838200"/>
            <a:ext cx="6934200" cy="12001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0" sz="2400" u="none" cap="none" strike="noStrike">
              <a:solidFill>
                <a:schemeClr val="dk2"/>
              </a:solidFill>
              <a:latin typeface="Arial"/>
              <a:ea typeface="Arial"/>
              <a:cs typeface="Arial"/>
              <a:sym typeface="Arial"/>
            </a:endParaRPr>
          </a:p>
          <a:p>
            <a:pPr indent="0" lvl="0" marL="0" marR="0" rtl="0" algn="ctr">
              <a:spcBef>
                <a:spcPts val="0"/>
              </a:spcBef>
              <a:spcAft>
                <a:spcPts val="0"/>
              </a:spcAft>
              <a:buNone/>
            </a:pPr>
            <a:r>
              <a:rPr b="1" i="0" lang="en-US" sz="2400" u="none" cap="none" strike="noStrike">
                <a:solidFill>
                  <a:schemeClr val="dk2"/>
                </a:solidFill>
                <a:latin typeface="Times"/>
                <a:ea typeface="Times"/>
                <a:cs typeface="Times"/>
                <a:sym typeface="Times"/>
              </a:rPr>
              <a:t>DIGITAL-TO-ANALOG CONVERSION</a:t>
            </a:r>
            <a:endParaRPr/>
          </a:p>
          <a:p>
            <a:pPr indent="0" lvl="0" marL="0" marR="0" rtl="0" algn="l">
              <a:spcBef>
                <a:spcPts val="0"/>
              </a:spcBef>
              <a:spcAft>
                <a:spcPts val="0"/>
              </a:spcAft>
              <a:buNone/>
            </a:pPr>
            <a:r>
              <a:rPr b="0" i="0" lang="en-US" sz="2400" u="none" cap="none" strike="noStrike">
                <a:solidFill>
                  <a:schemeClr val="dk1"/>
                </a:solidFill>
                <a:latin typeface="Libre Baskerville"/>
                <a:ea typeface="Libre Baskerville"/>
                <a:cs typeface="Libre Baskerville"/>
                <a:sym typeface="Libre Baskerville"/>
              </a:rPr>
              <a:t>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b="1" lang="en-US">
                <a:latin typeface="Times"/>
                <a:ea typeface="Times"/>
                <a:cs typeface="Times"/>
                <a:sym typeface="Times"/>
              </a:rPr>
              <a:t>  </a:t>
            </a:r>
            <a:r>
              <a:rPr lang="en-US">
                <a:latin typeface="Times"/>
                <a:ea typeface="Times"/>
                <a:cs typeface="Times"/>
                <a:sym typeface="Times"/>
              </a:rPr>
              <a:t>DIGITAL-TO-ANALOG CONVERSION </a:t>
            </a:r>
            <a:br>
              <a:rPr b="1" lang="en-US">
                <a:latin typeface="Times"/>
                <a:ea typeface="Times"/>
                <a:cs typeface="Times"/>
                <a:sym typeface="Times"/>
              </a:rPr>
            </a:br>
            <a:endParaRPr/>
          </a:p>
        </p:txBody>
      </p:sp>
      <p:sp>
        <p:nvSpPr>
          <p:cNvPr id="548" name="Google Shape;548;p41"/>
          <p:cNvSpPr txBox="1"/>
          <p:nvPr>
            <p:ph idx="1" type="body"/>
          </p:nvPr>
        </p:nvSpPr>
        <p:spPr>
          <a:xfrm>
            <a:off x="457200" y="914400"/>
            <a:ext cx="8229600" cy="5638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744"/>
              <a:buFont typeface="Arial"/>
              <a:buNone/>
            </a:pPr>
            <a:r>
              <a:rPr b="1" i="1" lang="en-US" u="sng">
                <a:solidFill>
                  <a:schemeClr val="hlink"/>
                </a:solidFill>
              </a:rPr>
              <a:t>Topics  to be discussed </a:t>
            </a:r>
            <a:endParaRPr/>
          </a:p>
          <a:p>
            <a:pPr indent="-342900" lvl="0" marL="342900" rtl="0" algn="l">
              <a:spcBef>
                <a:spcPts val="640"/>
              </a:spcBef>
              <a:spcAft>
                <a:spcPts val="0"/>
              </a:spcAft>
              <a:buClr>
                <a:schemeClr val="dk1"/>
              </a:buClr>
              <a:buSzPts val="3744"/>
              <a:buFont typeface="Noto Sans Symbols"/>
              <a:buChar char="▪"/>
            </a:pPr>
            <a:r>
              <a:rPr lang="en-US">
                <a:solidFill>
                  <a:srgbClr val="0033CC"/>
                </a:solidFill>
                <a:latin typeface="Times New Roman"/>
                <a:ea typeface="Times New Roman"/>
                <a:cs typeface="Times New Roman"/>
                <a:sym typeface="Times New Roman"/>
              </a:rPr>
              <a:t>Aspects of Digital-to-Analog Conversion</a:t>
            </a:r>
            <a:endParaRPr>
              <a:solidFill>
                <a:srgbClr val="0033CC"/>
              </a:solidFill>
              <a:latin typeface="Times New Roman"/>
              <a:ea typeface="Times New Roman"/>
              <a:cs typeface="Times New Roman"/>
              <a:sym typeface="Times New Roman"/>
            </a:endParaRPr>
          </a:p>
          <a:p>
            <a:pPr indent="-342900" lvl="0" marL="342900" rtl="0" algn="l">
              <a:spcBef>
                <a:spcPts val="640"/>
              </a:spcBef>
              <a:spcAft>
                <a:spcPts val="0"/>
              </a:spcAft>
              <a:buClr>
                <a:schemeClr val="dk1"/>
              </a:buClr>
              <a:buSzPts val="3744"/>
              <a:buFont typeface="Noto Sans Symbols"/>
              <a:buChar char="▪"/>
            </a:pPr>
            <a:r>
              <a:rPr lang="en-US">
                <a:solidFill>
                  <a:srgbClr val="0033CC"/>
                </a:solidFill>
                <a:latin typeface="Times New Roman"/>
                <a:ea typeface="Times New Roman"/>
                <a:cs typeface="Times New Roman"/>
                <a:sym typeface="Times New Roman"/>
              </a:rPr>
              <a:t> Amplitude Shift Keying</a:t>
            </a:r>
            <a:endParaRPr>
              <a:solidFill>
                <a:srgbClr val="0033CC"/>
              </a:solidFill>
              <a:latin typeface="Times New Roman"/>
              <a:ea typeface="Times New Roman"/>
              <a:cs typeface="Times New Roman"/>
              <a:sym typeface="Times New Roman"/>
            </a:endParaRPr>
          </a:p>
          <a:p>
            <a:pPr indent="-342900" lvl="0" marL="342900" rtl="0" algn="l">
              <a:spcBef>
                <a:spcPts val="640"/>
              </a:spcBef>
              <a:spcAft>
                <a:spcPts val="0"/>
              </a:spcAft>
              <a:buClr>
                <a:schemeClr val="dk1"/>
              </a:buClr>
              <a:buSzPts val="3744"/>
              <a:buFont typeface="Noto Sans Symbols"/>
              <a:buChar char="▪"/>
            </a:pPr>
            <a:r>
              <a:rPr lang="en-US">
                <a:solidFill>
                  <a:srgbClr val="0033CC"/>
                </a:solidFill>
                <a:latin typeface="Times New Roman"/>
                <a:ea typeface="Times New Roman"/>
                <a:cs typeface="Times New Roman"/>
                <a:sym typeface="Times New Roman"/>
              </a:rPr>
              <a:t> Frequency Shift Keying</a:t>
            </a:r>
            <a:endParaRPr>
              <a:solidFill>
                <a:srgbClr val="0033CC"/>
              </a:solidFill>
              <a:latin typeface="Times New Roman"/>
              <a:ea typeface="Times New Roman"/>
              <a:cs typeface="Times New Roman"/>
              <a:sym typeface="Times New Roman"/>
            </a:endParaRPr>
          </a:p>
          <a:p>
            <a:pPr indent="-342900" lvl="0" marL="342900" rtl="0" algn="l">
              <a:spcBef>
                <a:spcPts val="640"/>
              </a:spcBef>
              <a:spcAft>
                <a:spcPts val="0"/>
              </a:spcAft>
              <a:buClr>
                <a:schemeClr val="dk1"/>
              </a:buClr>
              <a:buSzPts val="3744"/>
              <a:buFont typeface="Noto Sans Symbols"/>
              <a:buChar char="▪"/>
            </a:pPr>
            <a:r>
              <a:rPr lang="en-US">
                <a:solidFill>
                  <a:srgbClr val="0033CC"/>
                </a:solidFill>
                <a:latin typeface="Times New Roman"/>
                <a:ea typeface="Times New Roman"/>
                <a:cs typeface="Times New Roman"/>
                <a:sym typeface="Times New Roman"/>
              </a:rPr>
              <a:t> Phase Shift Keying</a:t>
            </a:r>
            <a:endParaRPr/>
          </a:p>
          <a:p>
            <a:pPr indent="-342900" lvl="0" marL="342900" rtl="0" algn="l">
              <a:spcBef>
                <a:spcPts val="640"/>
              </a:spcBef>
              <a:spcAft>
                <a:spcPts val="0"/>
              </a:spcAft>
              <a:buClr>
                <a:schemeClr val="dk1"/>
              </a:buClr>
              <a:buSzPts val="3744"/>
              <a:buFont typeface="Noto Sans Symbols"/>
              <a:buChar char="▪"/>
            </a:pPr>
            <a:r>
              <a:rPr lang="en-US">
                <a:solidFill>
                  <a:srgbClr val="0033CC"/>
                </a:solidFill>
                <a:latin typeface="Times New Roman"/>
                <a:ea typeface="Times New Roman"/>
                <a:cs typeface="Times New Roman"/>
                <a:sym typeface="Times New Roman"/>
              </a:rPr>
              <a:t> Quadrature Amplitude Modulation</a:t>
            </a:r>
            <a:endParaRPr/>
          </a:p>
          <a:p>
            <a:pPr indent="-342900" lvl="0" marL="342900" rtl="0" algn="l">
              <a:spcBef>
                <a:spcPts val="640"/>
              </a:spcBef>
              <a:spcAft>
                <a:spcPts val="0"/>
              </a:spcAft>
              <a:buClr>
                <a:schemeClr val="dk1"/>
              </a:buClr>
              <a:buSzPts val="3744"/>
              <a:buFont typeface="Arial"/>
              <a:buNone/>
            </a:pPr>
            <a:r>
              <a:t/>
            </a:r>
            <a:endParaRPr>
              <a:solidFill>
                <a:srgbClr val="0033CC"/>
              </a:solidFill>
              <a:latin typeface="Times New Roman"/>
              <a:ea typeface="Times New Roman"/>
              <a:cs typeface="Times New Roman"/>
              <a:sym typeface="Times New Roman"/>
            </a:endParaRPr>
          </a:p>
          <a:p>
            <a:pPr indent="-342900" lvl="0" marL="342900" rtl="0" algn="l">
              <a:spcBef>
                <a:spcPts val="640"/>
              </a:spcBef>
              <a:spcAft>
                <a:spcPts val="0"/>
              </a:spcAft>
              <a:buClr>
                <a:schemeClr val="dk1"/>
              </a:buClr>
              <a:buSzPts val="3200"/>
              <a:buFont typeface="Arial"/>
              <a:buNone/>
            </a:pPr>
            <a:r>
              <a:rPr lang="en-US"/>
              <a:t> </a:t>
            </a:r>
            <a:endParaRPr i="1">
              <a:latin typeface="Times New Roman"/>
              <a:ea typeface="Times New Roman"/>
              <a:cs typeface="Times New Roman"/>
              <a:sym typeface="Times New Roman"/>
            </a:endParaRPr>
          </a:p>
          <a:p>
            <a:pPr indent="-342900" lvl="0" marL="342900" rtl="0" algn="l">
              <a:spcBef>
                <a:spcPts val="640"/>
              </a:spcBef>
              <a:spcAft>
                <a:spcPts val="0"/>
              </a:spcAft>
              <a:buClr>
                <a:schemeClr val="dk1"/>
              </a:buClr>
              <a:buSzPts val="3200"/>
              <a:buFont typeface="Arial"/>
              <a:buNone/>
            </a:pPr>
            <a:r>
              <a:t/>
            </a:r>
            <a:endParaRPr/>
          </a:p>
        </p:txBody>
      </p:sp>
      <p:pic>
        <p:nvPicPr>
          <p:cNvPr descr="download.png" id="549" name="Google Shape;549;p41"/>
          <p:cNvPicPr preferRelativeResize="0"/>
          <p:nvPr/>
        </p:nvPicPr>
        <p:blipFill rotWithShape="1">
          <a:blip r:embed="rId3">
            <a:alphaModFix/>
          </a:blip>
          <a:srcRect b="0" l="0" r="0" t="0"/>
          <a:stretch/>
        </p:blipFill>
        <p:spPr>
          <a:xfrm>
            <a:off x="0" y="228600"/>
            <a:ext cx="1219200" cy="53181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Digital to Analog Conversion</a:t>
            </a:r>
            <a:endParaRPr b="1" i="1"/>
          </a:p>
        </p:txBody>
      </p:sp>
      <p:sp>
        <p:nvSpPr>
          <p:cNvPr id="555" name="Google Shape;555;p4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2800"/>
              <a:buFont typeface="Arial"/>
              <a:buChar char="•"/>
            </a:pPr>
            <a:r>
              <a:rPr lang="en-US" sz="2800"/>
              <a:t>Converting digital data to a bandpass analog signal is traditionally called digital to- analog conversion</a:t>
            </a:r>
            <a:endParaRPr i="1" sz="2800">
              <a:solidFill>
                <a:schemeClr val="hlink"/>
              </a:solidFill>
              <a:latin typeface="Times New Roman"/>
              <a:ea typeface="Times New Roman"/>
              <a:cs typeface="Times New Roman"/>
              <a:sym typeface="Times New Roman"/>
            </a:endParaRPr>
          </a:p>
          <a:p>
            <a:pPr indent="-342900" lvl="0" marL="342900" rtl="0" algn="l">
              <a:lnSpc>
                <a:spcPct val="90000"/>
              </a:lnSpc>
              <a:spcBef>
                <a:spcPts val="560"/>
              </a:spcBef>
              <a:spcAft>
                <a:spcPts val="0"/>
              </a:spcAft>
              <a:buClr>
                <a:schemeClr val="hlink"/>
              </a:buClr>
              <a:buSzPts val="2800"/>
              <a:buFont typeface="Arial"/>
              <a:buChar char="•"/>
            </a:pPr>
            <a:r>
              <a:rPr i="1" lang="en-US" sz="2800">
                <a:solidFill>
                  <a:schemeClr val="hlink"/>
                </a:solidFill>
                <a:latin typeface="Times New Roman"/>
                <a:ea typeface="Times New Roman"/>
                <a:cs typeface="Times New Roman"/>
                <a:sym typeface="Times New Roman"/>
              </a:rPr>
              <a:t>Digital-to-analog</a:t>
            </a:r>
            <a:r>
              <a:rPr i="1" lang="en-US" sz="2800">
                <a:latin typeface="Times New Roman"/>
                <a:ea typeface="Times New Roman"/>
                <a:cs typeface="Times New Roman"/>
                <a:sym typeface="Times New Roman"/>
              </a:rPr>
              <a:t> conversion is the process of changing one of the characteristics of an analog signal based on the information in digital data.</a:t>
            </a:r>
            <a:endParaRPr/>
          </a:p>
          <a:p>
            <a:pPr indent="-342900" lvl="0" marL="342900" rtl="0" algn="l">
              <a:lnSpc>
                <a:spcPct val="90000"/>
              </a:lnSpc>
              <a:spcBef>
                <a:spcPts val="560"/>
              </a:spcBef>
              <a:spcAft>
                <a:spcPts val="0"/>
              </a:spcAft>
              <a:buClr>
                <a:schemeClr val="dk1"/>
              </a:buClr>
              <a:buSzPts val="2800"/>
              <a:buFont typeface="Arial"/>
              <a:buChar char="•"/>
            </a:pPr>
            <a:r>
              <a:rPr lang="en-US" sz="2800"/>
              <a:t>Digital data needs to be carried on an analog signal.</a:t>
            </a:r>
            <a:endParaRPr/>
          </a:p>
          <a:p>
            <a:pPr indent="-342900" lvl="0" marL="342900" rtl="0" algn="l">
              <a:lnSpc>
                <a:spcPct val="90000"/>
              </a:lnSpc>
              <a:spcBef>
                <a:spcPts val="560"/>
              </a:spcBef>
              <a:spcAft>
                <a:spcPts val="0"/>
              </a:spcAft>
              <a:buClr>
                <a:schemeClr val="dk1"/>
              </a:buClr>
              <a:buSzPts val="2800"/>
              <a:buFont typeface="Arial"/>
              <a:buChar char="•"/>
            </a:pPr>
            <a:r>
              <a:rPr lang="en-US" sz="2800"/>
              <a:t>A </a:t>
            </a:r>
            <a:r>
              <a:rPr lang="en-US" sz="2800">
                <a:solidFill>
                  <a:schemeClr val="hlink"/>
                </a:solidFill>
              </a:rPr>
              <a:t>carrier</a:t>
            </a:r>
            <a:r>
              <a:rPr lang="en-US" sz="2800"/>
              <a:t> signal (frequency f</a:t>
            </a:r>
            <a:r>
              <a:rPr baseline="-25000" lang="en-US" sz="2800"/>
              <a:t>c</a:t>
            </a:r>
            <a:r>
              <a:rPr lang="en-US" sz="2800"/>
              <a:t>) performs the function of transporting the digital data in an analog waveform.</a:t>
            </a:r>
            <a:endParaRPr/>
          </a:p>
          <a:p>
            <a:pPr indent="-342900" lvl="0" marL="342900" rtl="0" algn="l">
              <a:lnSpc>
                <a:spcPct val="90000"/>
              </a:lnSpc>
              <a:spcBef>
                <a:spcPts val="560"/>
              </a:spcBef>
              <a:spcAft>
                <a:spcPts val="0"/>
              </a:spcAft>
              <a:buClr>
                <a:schemeClr val="dk1"/>
              </a:buClr>
              <a:buSzPts val="2800"/>
              <a:buFont typeface="Arial"/>
              <a:buChar char="•"/>
            </a:pPr>
            <a:r>
              <a:rPr lang="en-US" sz="2800"/>
              <a:t>The analog carrier signal is manipulated to uniquely identify the digital data being carried.</a:t>
            </a:r>
            <a:endParaRPr/>
          </a:p>
          <a:p>
            <a:pPr indent="-139700" lvl="0" marL="342900" rtl="0" algn="l">
              <a:spcBef>
                <a:spcPts val="640"/>
              </a:spcBef>
              <a:spcAft>
                <a:spcPts val="0"/>
              </a:spcAft>
              <a:buClr>
                <a:schemeClr val="dk1"/>
              </a:buClr>
              <a:buSzPts val="3200"/>
              <a:buFont typeface="Arial"/>
              <a:buNone/>
            </a:pPr>
            <a:r>
              <a:t/>
            </a:r>
            <a:endParaRPr/>
          </a:p>
        </p:txBody>
      </p:sp>
      <p:pic>
        <p:nvPicPr>
          <p:cNvPr descr="download.png" id="556" name="Google Shape;556;p42"/>
          <p:cNvPicPr preferRelativeResize="0"/>
          <p:nvPr/>
        </p:nvPicPr>
        <p:blipFill rotWithShape="1">
          <a:blip r:embed="rId3">
            <a:alphaModFix/>
          </a:blip>
          <a:srcRect b="0" l="0" r="0" t="0"/>
          <a:stretch/>
        </p:blipFill>
        <p:spPr>
          <a:xfrm>
            <a:off x="36513" y="0"/>
            <a:ext cx="1727200" cy="75406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folHlink"/>
                </a:solidFill>
                <a:latin typeface="Times New Roman"/>
                <a:ea typeface="Times New Roman"/>
                <a:cs typeface="Times New Roman"/>
                <a:sym typeface="Times New Roman"/>
              </a:rPr>
              <a:t>      Figure 1 </a:t>
            </a:r>
            <a:r>
              <a:rPr i="1" lang="en-US" sz="3200">
                <a:latin typeface="Times New Roman"/>
                <a:ea typeface="Times New Roman"/>
                <a:cs typeface="Times New Roman"/>
                <a:sym typeface="Times New Roman"/>
              </a:rPr>
              <a:t>Digital-to-analog conversion</a:t>
            </a:r>
            <a:endParaRPr/>
          </a:p>
        </p:txBody>
      </p:sp>
      <p:pic>
        <p:nvPicPr>
          <p:cNvPr descr="download.png" id="562" name="Google Shape;562;p43"/>
          <p:cNvPicPr preferRelativeResize="0"/>
          <p:nvPr/>
        </p:nvPicPr>
        <p:blipFill rotWithShape="1">
          <a:blip r:embed="rId3">
            <a:alphaModFix/>
          </a:blip>
          <a:srcRect b="0" l="0" r="0" t="0"/>
          <a:stretch/>
        </p:blipFill>
        <p:spPr>
          <a:xfrm>
            <a:off x="36513" y="0"/>
            <a:ext cx="1727200" cy="754063"/>
          </a:xfrm>
          <a:prstGeom prst="rect">
            <a:avLst/>
          </a:prstGeom>
          <a:noFill/>
          <a:ln>
            <a:noFill/>
          </a:ln>
        </p:spPr>
      </p:pic>
      <p:pic>
        <p:nvPicPr>
          <p:cNvPr id="563" name="Google Shape;563;p43"/>
          <p:cNvPicPr preferRelativeResize="0"/>
          <p:nvPr>
            <p:ph idx="1" type="body"/>
          </p:nvPr>
        </p:nvPicPr>
        <p:blipFill rotWithShape="1">
          <a:blip r:embed="rId4">
            <a:alphaModFix/>
          </a:blip>
          <a:srcRect b="0" l="0" r="0" t="0"/>
          <a:stretch/>
        </p:blipFill>
        <p:spPr>
          <a:xfrm>
            <a:off x="228600" y="1676400"/>
            <a:ext cx="8229600" cy="2405063"/>
          </a:xfrm>
          <a:prstGeom prst="rect">
            <a:avLst/>
          </a:prstGeom>
          <a:noFill/>
          <a:ln>
            <a:noFill/>
          </a:ln>
        </p:spPr>
      </p:pic>
      <p:sp>
        <p:nvSpPr>
          <p:cNvPr id="564" name="Google Shape;564;p43"/>
          <p:cNvSpPr/>
          <p:nvPr/>
        </p:nvSpPr>
        <p:spPr>
          <a:xfrm>
            <a:off x="609600" y="4800600"/>
            <a:ext cx="7162800"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Figure 1 shows the relationship between the digital information, the digital-to-analog modulating process, and the resultant analog signal.</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4"/>
          <p:cNvSpPr txBox="1"/>
          <p:nvPr>
            <p:ph idx="1" type="body"/>
          </p:nvPr>
        </p:nvSpPr>
        <p:spPr>
          <a:xfrm>
            <a:off x="457200" y="806450"/>
            <a:ext cx="8229600" cy="531971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folHlink"/>
              </a:buClr>
              <a:buSzPts val="2800"/>
              <a:buFont typeface="Arial"/>
              <a:buNone/>
            </a:pPr>
            <a:r>
              <a:rPr lang="en-US" sz="2800">
                <a:solidFill>
                  <a:schemeClr val="folHlink"/>
                </a:solidFill>
                <a:latin typeface="Times New Roman"/>
                <a:ea typeface="Times New Roman"/>
                <a:cs typeface="Times New Roman"/>
                <a:sym typeface="Times New Roman"/>
              </a:rPr>
              <a:t>           </a:t>
            </a:r>
            <a:r>
              <a:rPr i="1" lang="en-US" sz="2800">
                <a:latin typeface="Times New Roman"/>
                <a:ea typeface="Times New Roman"/>
                <a:cs typeface="Times New Roman"/>
                <a:sym typeface="Times New Roman"/>
              </a:rPr>
              <a:t>Types of digital-to-analog conversion</a:t>
            </a:r>
            <a:br>
              <a:rPr i="1" lang="en-US" sz="2800">
                <a:latin typeface="Times New Roman"/>
                <a:ea typeface="Times New Roman"/>
                <a:cs typeface="Times New Roman"/>
                <a:sym typeface="Times New Roman"/>
              </a:rPr>
            </a:br>
            <a:endParaRPr i="1" sz="2800">
              <a:latin typeface="Times New Roman"/>
              <a:ea typeface="Times New Roman"/>
              <a:cs typeface="Times New Roman"/>
              <a:sym typeface="Times New Roman"/>
            </a:endParaRPr>
          </a:p>
          <a:p>
            <a:pPr indent="-342900" lvl="0" marL="342900" rtl="0" algn="l">
              <a:spcBef>
                <a:spcPts val="560"/>
              </a:spcBef>
              <a:spcAft>
                <a:spcPts val="0"/>
              </a:spcAft>
              <a:buClr>
                <a:schemeClr val="dk1"/>
              </a:buClr>
              <a:buSzPts val="2800"/>
              <a:buChar char="•"/>
            </a:pPr>
            <a:r>
              <a:rPr lang="en-US" sz="2800"/>
              <a:t>Four mechanisms are used for modulating digital data into an analog signal</a:t>
            </a:r>
            <a:br>
              <a:rPr lang="en-US" sz="2800"/>
            </a:br>
            <a:r>
              <a:rPr lang="en-US" sz="2800"/>
              <a:t>amplitude shift keying (ASK)</a:t>
            </a:r>
            <a:br>
              <a:rPr lang="en-US" sz="2800"/>
            </a:br>
            <a:r>
              <a:rPr lang="en-US" sz="2800"/>
              <a:t> frequency shift keying (FSK)</a:t>
            </a:r>
            <a:endParaRPr/>
          </a:p>
          <a:p>
            <a:pPr indent="-342900" lvl="0" marL="342900" rtl="0" algn="l">
              <a:spcBef>
                <a:spcPts val="560"/>
              </a:spcBef>
              <a:spcAft>
                <a:spcPts val="0"/>
              </a:spcAft>
              <a:buClr>
                <a:schemeClr val="dk1"/>
              </a:buClr>
              <a:buSzPts val="2800"/>
              <a:buFont typeface="Arial"/>
              <a:buNone/>
            </a:pPr>
            <a:r>
              <a:rPr lang="en-US" sz="2800"/>
              <a:t>    phase shift keying(PSK)</a:t>
            </a:r>
            <a:endParaRPr/>
          </a:p>
          <a:p>
            <a:pPr indent="-342900" lvl="0" marL="342900" rtl="0" algn="l">
              <a:spcBef>
                <a:spcPts val="560"/>
              </a:spcBef>
              <a:spcAft>
                <a:spcPts val="0"/>
              </a:spcAft>
              <a:buClr>
                <a:schemeClr val="dk1"/>
              </a:buClr>
              <a:buSzPts val="2800"/>
              <a:buFont typeface="Arial"/>
              <a:buNone/>
            </a:pPr>
            <a:r>
              <a:rPr lang="en-US" sz="2800"/>
              <a:t> quadrature amplitude modulation (QAM – combines ASK &amp;PSK) </a:t>
            </a:r>
            <a:endParaRPr/>
          </a:p>
          <a:p>
            <a:pPr indent="-342900" lvl="0" marL="342900" rtl="0" algn="l">
              <a:spcBef>
                <a:spcPts val="560"/>
              </a:spcBef>
              <a:spcAft>
                <a:spcPts val="0"/>
              </a:spcAft>
              <a:buClr>
                <a:schemeClr val="dk1"/>
              </a:buClr>
              <a:buSzPts val="2800"/>
              <a:buFont typeface="Arial"/>
              <a:buNone/>
            </a:pPr>
            <a:r>
              <a:rPr lang="en-US" sz="2800"/>
              <a:t>QAM is the most efficient  and commonly used today</a:t>
            </a:r>
            <a:endParaRPr/>
          </a:p>
          <a:p>
            <a:pPr indent="-165100" lvl="0" marL="342900" rtl="0" algn="l">
              <a:spcBef>
                <a:spcPts val="560"/>
              </a:spcBef>
              <a:spcAft>
                <a:spcPts val="0"/>
              </a:spcAft>
              <a:buClr>
                <a:schemeClr val="dk1"/>
              </a:buClr>
              <a:buSzPts val="2800"/>
              <a:buNone/>
            </a:pPr>
            <a:r>
              <a:t/>
            </a:r>
            <a:endParaRPr sz="2800"/>
          </a:p>
        </p:txBody>
      </p:sp>
      <p:pic>
        <p:nvPicPr>
          <p:cNvPr descr="download.png" id="570" name="Google Shape;570;p44"/>
          <p:cNvPicPr preferRelativeResize="0"/>
          <p:nvPr/>
        </p:nvPicPr>
        <p:blipFill rotWithShape="1">
          <a:blip r:embed="rId3">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solidFill>
                  <a:schemeClr val="folHlink"/>
                </a:solidFill>
                <a:latin typeface="Times New Roman"/>
                <a:ea typeface="Times New Roman"/>
                <a:cs typeface="Times New Roman"/>
                <a:sym typeface="Times New Roman"/>
              </a:rPr>
              <a:t>    Figure  2  </a:t>
            </a:r>
            <a:r>
              <a:rPr i="1" lang="en-US" sz="3600">
                <a:latin typeface="Times New Roman"/>
                <a:ea typeface="Times New Roman"/>
                <a:cs typeface="Times New Roman"/>
                <a:sym typeface="Times New Roman"/>
              </a:rPr>
              <a:t>Types of digital-to-analog conversion</a:t>
            </a:r>
            <a:br>
              <a:rPr i="1" lang="en-US" sz="3600">
                <a:latin typeface="Times New Roman"/>
                <a:ea typeface="Times New Roman"/>
                <a:cs typeface="Times New Roman"/>
                <a:sym typeface="Times New Roman"/>
              </a:rPr>
            </a:br>
            <a:endParaRPr sz="3600"/>
          </a:p>
        </p:txBody>
      </p:sp>
      <p:pic>
        <p:nvPicPr>
          <p:cNvPr id="576" name="Google Shape;576;p45"/>
          <p:cNvPicPr preferRelativeResize="0"/>
          <p:nvPr>
            <p:ph idx="1" type="body"/>
          </p:nvPr>
        </p:nvPicPr>
        <p:blipFill rotWithShape="1">
          <a:blip r:embed="rId3">
            <a:alphaModFix/>
          </a:blip>
          <a:srcRect b="0" l="0" r="0" t="0"/>
          <a:stretch/>
        </p:blipFill>
        <p:spPr>
          <a:xfrm>
            <a:off x="457200" y="1447800"/>
            <a:ext cx="8229600" cy="4191000"/>
          </a:xfrm>
          <a:prstGeom prst="rect">
            <a:avLst/>
          </a:prstGeom>
          <a:noFill/>
          <a:ln>
            <a:noFill/>
          </a:ln>
        </p:spPr>
      </p:pic>
      <p:pic>
        <p:nvPicPr>
          <p:cNvPr descr="download.png" id="577" name="Google Shape;577;p45"/>
          <p:cNvPicPr preferRelativeResize="0"/>
          <p:nvPr/>
        </p:nvPicPr>
        <p:blipFill rotWithShape="1">
          <a:blip r:embed="rId4">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000"/>
              <a:t>  Bit and Baud rates and the carrier signal</a:t>
            </a:r>
            <a:endParaRPr/>
          </a:p>
        </p:txBody>
      </p:sp>
      <p:sp>
        <p:nvSpPr>
          <p:cNvPr id="583" name="Google Shape;583;p46"/>
          <p:cNvSpPr txBox="1"/>
          <p:nvPr>
            <p:ph idx="1" type="body"/>
          </p:nvPr>
        </p:nvSpPr>
        <p:spPr>
          <a:xfrm>
            <a:off x="457200" y="838200"/>
            <a:ext cx="8229600" cy="5287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a:p>
            <a:pPr indent="-342900" lvl="0" marL="342900" rtl="0" algn="l">
              <a:spcBef>
                <a:spcPts val="640"/>
              </a:spcBef>
              <a:spcAft>
                <a:spcPts val="0"/>
              </a:spcAft>
              <a:buClr>
                <a:schemeClr val="dk1"/>
              </a:buClr>
              <a:buSzPts val="3200"/>
              <a:buChar char="•"/>
            </a:pPr>
            <a:r>
              <a:rPr b="1" lang="en-US"/>
              <a:t>Bit rate</a:t>
            </a:r>
            <a:r>
              <a:rPr lang="en-US"/>
              <a:t>, N, is the number of bits per second (bps).  Also called as </a:t>
            </a:r>
            <a:r>
              <a:rPr b="1" i="1" lang="en-US"/>
              <a:t>Data Rate</a:t>
            </a:r>
            <a:endParaRPr/>
          </a:p>
          <a:p>
            <a:pPr indent="-342900" lvl="0" marL="342900" rtl="0" algn="l">
              <a:spcBef>
                <a:spcPts val="640"/>
              </a:spcBef>
              <a:spcAft>
                <a:spcPts val="0"/>
              </a:spcAft>
              <a:buClr>
                <a:schemeClr val="dk1"/>
              </a:buClr>
              <a:buSzPts val="3200"/>
              <a:buFont typeface="Arial"/>
              <a:buNone/>
            </a:pPr>
            <a:r>
              <a:t/>
            </a:r>
            <a:endParaRPr b="1"/>
          </a:p>
          <a:p>
            <a:pPr indent="-342900" lvl="0" marL="342900" rtl="0" algn="l">
              <a:spcBef>
                <a:spcPts val="640"/>
              </a:spcBef>
              <a:spcAft>
                <a:spcPts val="0"/>
              </a:spcAft>
              <a:buClr>
                <a:schemeClr val="dk1"/>
              </a:buClr>
              <a:buSzPts val="3200"/>
              <a:buChar char="•"/>
            </a:pPr>
            <a:r>
              <a:rPr lang="en-US"/>
              <a:t>Baud rate is the number of signal elements per second (bauds). Also called as </a:t>
            </a:r>
            <a:r>
              <a:rPr b="1" i="1" lang="en-US"/>
              <a:t>Signal Rate</a:t>
            </a:r>
            <a:endParaRPr b="1"/>
          </a:p>
          <a:p>
            <a:pPr indent="-139700" lvl="0" marL="342900" rtl="0" algn="l">
              <a:spcBef>
                <a:spcPts val="640"/>
              </a:spcBef>
              <a:spcAft>
                <a:spcPts val="0"/>
              </a:spcAft>
              <a:buClr>
                <a:schemeClr val="dk1"/>
              </a:buClr>
              <a:buSzPts val="3200"/>
              <a:buNone/>
            </a:pPr>
            <a:r>
              <a:t/>
            </a:r>
            <a:endParaRPr/>
          </a:p>
        </p:txBody>
      </p:sp>
      <p:pic>
        <p:nvPicPr>
          <p:cNvPr descr="download.png" id="584" name="Google Shape;584;p46"/>
          <p:cNvPicPr preferRelativeResize="0"/>
          <p:nvPr/>
        </p:nvPicPr>
        <p:blipFill rotWithShape="1">
          <a:blip r:embed="rId3">
            <a:alphaModFix/>
          </a:blip>
          <a:srcRect b="0" l="0" r="0" t="0"/>
          <a:stretch/>
        </p:blipFill>
        <p:spPr>
          <a:xfrm>
            <a:off x="514350" y="160338"/>
            <a:ext cx="704850" cy="40163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Cond..</a:t>
            </a:r>
            <a:endParaRPr/>
          </a:p>
        </p:txBody>
      </p:sp>
      <p:sp>
        <p:nvSpPr>
          <p:cNvPr id="590" name="Google Shape;590;p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The relationship between them is</a:t>
            </a:r>
            <a:endParaRPr/>
          </a:p>
          <a:p>
            <a:pPr indent="-342900" lvl="0" marL="342900" rtl="0" algn="l">
              <a:spcBef>
                <a:spcPts val="640"/>
              </a:spcBef>
              <a:spcAft>
                <a:spcPts val="0"/>
              </a:spcAft>
              <a:buClr>
                <a:schemeClr val="dk1"/>
              </a:buClr>
              <a:buSzPts val="3200"/>
              <a:buFont typeface="Arial"/>
              <a:buNone/>
            </a:pPr>
            <a:r>
              <a:rPr lang="en-US"/>
              <a:t>         S=Nx1/r bauds     </a:t>
            </a:r>
            <a:endParaRPr/>
          </a:p>
          <a:p>
            <a:pPr indent="-342900" lvl="0" marL="342900" rtl="0" algn="l">
              <a:spcBef>
                <a:spcPts val="640"/>
              </a:spcBef>
              <a:spcAft>
                <a:spcPts val="0"/>
              </a:spcAft>
              <a:buClr>
                <a:schemeClr val="dk1"/>
              </a:buClr>
              <a:buSzPts val="3200"/>
              <a:buFont typeface="Arial"/>
              <a:buNone/>
            </a:pPr>
            <a:r>
              <a:rPr lang="en-US"/>
              <a:t>   Where</a:t>
            </a:r>
            <a:endParaRPr/>
          </a:p>
          <a:p>
            <a:pPr indent="-342900" lvl="0" marL="342900" rtl="0" algn="l">
              <a:spcBef>
                <a:spcPts val="640"/>
              </a:spcBef>
              <a:spcAft>
                <a:spcPts val="0"/>
              </a:spcAft>
              <a:buClr>
                <a:schemeClr val="dk1"/>
              </a:buClr>
              <a:buSzPts val="3200"/>
              <a:buFont typeface="Arial"/>
              <a:buNone/>
            </a:pPr>
            <a:r>
              <a:rPr i="1" lang="en-US"/>
              <a:t>    N  -  data rate</a:t>
            </a:r>
            <a:endParaRPr/>
          </a:p>
          <a:p>
            <a:pPr indent="-342900" lvl="0" marL="342900" rtl="0" algn="l">
              <a:spcBef>
                <a:spcPts val="640"/>
              </a:spcBef>
              <a:spcAft>
                <a:spcPts val="0"/>
              </a:spcAft>
              <a:buClr>
                <a:schemeClr val="dk1"/>
              </a:buClr>
              <a:buSzPts val="3200"/>
              <a:buFont typeface="Arial"/>
              <a:buNone/>
            </a:pPr>
            <a:r>
              <a:rPr lang="en-US"/>
              <a:t>     r  -  number of data bits per signal element.</a:t>
            </a:r>
            <a:endParaRPr/>
          </a:p>
          <a:p>
            <a:pPr indent="-342900" lvl="0" marL="342900" rtl="0" algn="l">
              <a:spcBef>
                <a:spcPts val="640"/>
              </a:spcBef>
              <a:spcAft>
                <a:spcPts val="0"/>
              </a:spcAft>
              <a:buClr>
                <a:schemeClr val="dk1"/>
              </a:buClr>
              <a:buSzPts val="3200"/>
              <a:buChar char="•"/>
            </a:pPr>
            <a:r>
              <a:rPr lang="en-US"/>
              <a:t>In the analog transmission of digital data, the signal or baud rate is less than  or equal to the bit rate.</a:t>
            </a:r>
            <a:endParaRPr/>
          </a:p>
        </p:txBody>
      </p:sp>
      <p:pic>
        <p:nvPicPr>
          <p:cNvPr descr="download.png" id="591" name="Google Shape;591;p47"/>
          <p:cNvPicPr preferRelativeResize="0"/>
          <p:nvPr/>
        </p:nvPicPr>
        <p:blipFill rotWithShape="1">
          <a:blip r:embed="rId3">
            <a:alphaModFix/>
          </a:blip>
          <a:srcRect b="0" l="0" r="0" t="0"/>
          <a:stretch/>
        </p:blipFill>
        <p:spPr>
          <a:xfrm>
            <a:off x="514350" y="160338"/>
            <a:ext cx="704850" cy="40163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8"/>
          <p:cNvSpPr txBox="1"/>
          <p:nvPr>
            <p:ph type="title"/>
          </p:nvPr>
        </p:nvSpPr>
        <p:spPr>
          <a:xfrm>
            <a:off x="457200" y="274638"/>
            <a:ext cx="8229600" cy="5635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br>
              <a:rPr i="1" lang="en-US">
                <a:solidFill>
                  <a:schemeClr val="hlink"/>
                </a:solidFill>
              </a:rPr>
            </a:br>
            <a:r>
              <a:rPr i="1" lang="en-US">
                <a:solidFill>
                  <a:schemeClr val="hlink"/>
                </a:solidFill>
              </a:rPr>
              <a:t>Example 1</a:t>
            </a:r>
            <a:br>
              <a:rPr i="1" lang="en-US">
                <a:solidFill>
                  <a:schemeClr val="hlink"/>
                </a:solidFill>
              </a:rPr>
            </a:br>
            <a:endParaRPr/>
          </a:p>
        </p:txBody>
      </p:sp>
      <p:sp>
        <p:nvSpPr>
          <p:cNvPr id="597" name="Google Shape;597;p48"/>
          <p:cNvSpPr txBox="1"/>
          <p:nvPr>
            <p:ph idx="1" type="body"/>
          </p:nvPr>
        </p:nvSpPr>
        <p:spPr>
          <a:xfrm>
            <a:off x="457200" y="1600200"/>
            <a:ext cx="8229600" cy="38100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i="1" lang="en-US">
                <a:latin typeface="Times New Roman"/>
                <a:ea typeface="Times New Roman"/>
                <a:cs typeface="Times New Roman"/>
                <a:sym typeface="Times New Roman"/>
              </a:rPr>
              <a:t>An analog signal carries 4 bits per signal element. If 1000 signal elements are sent per second, find the bit rate.</a:t>
            </a:r>
            <a:endParaRPr/>
          </a:p>
          <a:p>
            <a:pPr indent="-342900" lvl="0" marL="342900" rtl="0" algn="l">
              <a:spcBef>
                <a:spcPts val="640"/>
              </a:spcBef>
              <a:spcAft>
                <a:spcPts val="0"/>
              </a:spcAft>
              <a:buClr>
                <a:schemeClr val="hlink"/>
              </a:buClr>
              <a:buSzPts val="3200"/>
              <a:buChar char="•"/>
            </a:pPr>
            <a:r>
              <a:rPr i="1" lang="en-US">
                <a:solidFill>
                  <a:schemeClr val="hlink"/>
                </a:solidFill>
                <a:latin typeface="Times New Roman"/>
                <a:ea typeface="Times New Roman"/>
                <a:cs typeface="Times New Roman"/>
                <a:sym typeface="Times New Roman"/>
              </a:rPr>
              <a:t>Solution</a:t>
            </a:r>
            <a:endParaRPr/>
          </a:p>
          <a:p>
            <a:pPr indent="-342900" lvl="0" marL="342900" rtl="0" algn="l">
              <a:spcBef>
                <a:spcPts val="640"/>
              </a:spcBef>
              <a:spcAft>
                <a:spcPts val="0"/>
              </a:spcAft>
              <a:buClr>
                <a:schemeClr val="dk1"/>
              </a:buClr>
              <a:buSzPts val="3200"/>
              <a:buChar char="•"/>
            </a:pPr>
            <a:r>
              <a:rPr i="1" lang="en-US">
                <a:latin typeface="Times"/>
                <a:ea typeface="Times"/>
                <a:cs typeface="Times"/>
                <a:sym typeface="Times"/>
              </a:rPr>
              <a:t>In this case, r = 4, S = 1000, and N is unknown. We can find the value of N from</a:t>
            </a:r>
            <a:endParaRPr/>
          </a:p>
          <a:p>
            <a:pPr indent="-139700" lvl="0" marL="342900" rtl="0" algn="l">
              <a:spcBef>
                <a:spcPts val="640"/>
              </a:spcBef>
              <a:spcAft>
                <a:spcPts val="0"/>
              </a:spcAft>
              <a:buClr>
                <a:schemeClr val="dk1"/>
              </a:buClr>
              <a:buSzPts val="3200"/>
              <a:buNone/>
            </a:pPr>
            <a:r>
              <a:t/>
            </a:r>
            <a:endParaRPr/>
          </a:p>
          <a:p>
            <a:pPr indent="-342900" lvl="0" marL="342900" rtl="0" algn="l">
              <a:spcBef>
                <a:spcPts val="640"/>
              </a:spcBef>
              <a:spcAft>
                <a:spcPts val="0"/>
              </a:spcAft>
              <a:buClr>
                <a:schemeClr val="dk1"/>
              </a:buClr>
              <a:buSzPts val="3200"/>
              <a:buFont typeface="Arial"/>
              <a:buNone/>
            </a:pPr>
            <a:r>
              <a:t/>
            </a:r>
            <a:endParaRPr/>
          </a:p>
        </p:txBody>
      </p:sp>
      <p:pic>
        <p:nvPicPr>
          <p:cNvPr id="598" name="Google Shape;598;p48"/>
          <p:cNvPicPr preferRelativeResize="0"/>
          <p:nvPr/>
        </p:nvPicPr>
        <p:blipFill rotWithShape="1">
          <a:blip r:embed="rId3">
            <a:alphaModFix/>
          </a:blip>
          <a:srcRect b="0" l="0" r="0" t="0"/>
          <a:stretch/>
        </p:blipFill>
        <p:spPr>
          <a:xfrm>
            <a:off x="1371600" y="5257800"/>
            <a:ext cx="6434138" cy="566738"/>
          </a:xfrm>
          <a:prstGeom prst="rect">
            <a:avLst/>
          </a:prstGeom>
          <a:noFill/>
          <a:ln cap="flat" cmpd="thickThin" w="57150">
            <a:solidFill>
              <a:schemeClr val="folHlink"/>
            </a:solidFill>
            <a:prstDash val="solid"/>
            <a:miter lim="800000"/>
            <a:headEnd len="sm" w="sm" type="none"/>
            <a:tailEnd len="sm" w="sm" type="none"/>
          </a:ln>
        </p:spPr>
      </p:pic>
      <p:pic>
        <p:nvPicPr>
          <p:cNvPr descr="download.png" id="599" name="Google Shape;599;p48"/>
          <p:cNvPicPr preferRelativeResize="0"/>
          <p:nvPr/>
        </p:nvPicPr>
        <p:blipFill rotWithShape="1">
          <a:blip r:embed="rId4">
            <a:alphaModFix/>
          </a:blip>
          <a:srcRect b="0" l="0" r="0" t="0"/>
          <a:stretch/>
        </p:blipFill>
        <p:spPr>
          <a:xfrm>
            <a:off x="5943600" y="152400"/>
            <a:ext cx="704850" cy="40163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49"/>
          <p:cNvSpPr txBox="1"/>
          <p:nvPr>
            <p:ph idx="1" type="body"/>
          </p:nvPr>
        </p:nvSpPr>
        <p:spPr>
          <a:xfrm>
            <a:off x="457200" y="0"/>
            <a:ext cx="8001000" cy="5257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rPr i="1" lang="en-US"/>
              <a:t>Example 2</a:t>
            </a:r>
            <a:endParaRPr/>
          </a:p>
          <a:p>
            <a:pPr indent="-342900" lvl="0" marL="342900" rtl="0" algn="l">
              <a:spcBef>
                <a:spcPts val="640"/>
              </a:spcBef>
              <a:spcAft>
                <a:spcPts val="0"/>
              </a:spcAft>
              <a:buClr>
                <a:schemeClr val="dk1"/>
              </a:buClr>
              <a:buSzPts val="3200"/>
              <a:buChar char="•"/>
            </a:pPr>
            <a:r>
              <a:rPr lang="en-US"/>
              <a:t>An analog signal has a bit rate of 8000 bps and a baud rate of 1000 baud. How many data elements are carried by each signal element? How many signal elements do we need?</a:t>
            </a:r>
            <a:endParaRPr/>
          </a:p>
          <a:p>
            <a:pPr indent="-342900" lvl="0" marL="342900" rtl="0" algn="l">
              <a:spcBef>
                <a:spcPts val="640"/>
              </a:spcBef>
              <a:spcAft>
                <a:spcPts val="0"/>
              </a:spcAft>
              <a:buClr>
                <a:schemeClr val="dk1"/>
              </a:buClr>
              <a:buSzPts val="3200"/>
              <a:buChar char="•"/>
            </a:pPr>
            <a:r>
              <a:rPr lang="en-US"/>
              <a:t>Solution</a:t>
            </a:r>
            <a:endParaRPr/>
          </a:p>
          <a:p>
            <a:pPr indent="-342900" lvl="0" marL="342900" rtl="0" algn="l">
              <a:spcBef>
                <a:spcPts val="640"/>
              </a:spcBef>
              <a:spcAft>
                <a:spcPts val="0"/>
              </a:spcAft>
              <a:buClr>
                <a:schemeClr val="dk1"/>
              </a:buClr>
              <a:buSzPts val="3200"/>
              <a:buChar char="•"/>
            </a:pPr>
            <a:r>
              <a:rPr lang="en-US"/>
              <a:t>In this example, S = 1000, </a:t>
            </a:r>
            <a:r>
              <a:rPr i="1" lang="en-US"/>
              <a:t>N =8000, and rand L are unknown. We find first the value of rand </a:t>
            </a:r>
            <a:r>
              <a:rPr lang="en-US"/>
              <a:t>then the value of </a:t>
            </a:r>
            <a:r>
              <a:rPr i="1" lang="en-US"/>
              <a:t>L.</a:t>
            </a:r>
            <a:endParaRPr/>
          </a:p>
        </p:txBody>
      </p:sp>
      <p:pic>
        <p:nvPicPr>
          <p:cNvPr id="605" name="Google Shape;605;p49"/>
          <p:cNvPicPr preferRelativeResize="0"/>
          <p:nvPr/>
        </p:nvPicPr>
        <p:blipFill rotWithShape="1">
          <a:blip r:embed="rId3">
            <a:alphaModFix/>
          </a:blip>
          <a:srcRect b="0" l="0" r="0" t="0"/>
          <a:stretch/>
        </p:blipFill>
        <p:spPr>
          <a:xfrm>
            <a:off x="1982787" y="5432425"/>
            <a:ext cx="5427663" cy="1044575"/>
          </a:xfrm>
          <a:prstGeom prst="rect">
            <a:avLst/>
          </a:prstGeom>
          <a:noFill/>
          <a:ln cap="flat" cmpd="thickThin" w="57150">
            <a:solidFill>
              <a:schemeClr val="folHlink"/>
            </a:solidFill>
            <a:prstDash val="solid"/>
            <a:miter lim="800000"/>
            <a:headEnd len="sm" w="sm" type="none"/>
            <a:tailEnd len="sm" w="sm" type="none"/>
          </a:ln>
        </p:spPr>
      </p:pic>
      <p:pic>
        <p:nvPicPr>
          <p:cNvPr descr="download.png" id="606" name="Google Shape;606;p49"/>
          <p:cNvPicPr preferRelativeResize="0"/>
          <p:nvPr/>
        </p:nvPicPr>
        <p:blipFill rotWithShape="1">
          <a:blip r:embed="rId4">
            <a:alphaModFix/>
          </a:blip>
          <a:srcRect b="0" l="0" r="0" t="0"/>
          <a:stretch/>
        </p:blipFill>
        <p:spPr>
          <a:xfrm>
            <a:off x="6705600" y="381000"/>
            <a:ext cx="704850" cy="40163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5"/>
          <p:cNvSpPr/>
          <p:nvPr/>
        </p:nvSpPr>
        <p:spPr>
          <a:xfrm>
            <a:off x="990600" y="457200"/>
            <a:ext cx="60198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600" u="none" cap="none" strike="noStrike">
                <a:solidFill>
                  <a:schemeClr val="dk1"/>
                </a:solidFill>
                <a:latin typeface="Arial"/>
                <a:ea typeface="Arial"/>
                <a:cs typeface="Arial"/>
                <a:sym typeface="Arial"/>
              </a:rPr>
              <a:t>Characteristics of different line coding schemes</a:t>
            </a:r>
            <a:endParaRPr/>
          </a:p>
        </p:txBody>
      </p:sp>
      <p:sp>
        <p:nvSpPr>
          <p:cNvPr id="129" name="Google Shape;129;p5"/>
          <p:cNvSpPr/>
          <p:nvPr/>
        </p:nvSpPr>
        <p:spPr>
          <a:xfrm>
            <a:off x="381000" y="1219200"/>
            <a:ext cx="8153400" cy="4246563"/>
          </a:xfrm>
          <a:prstGeom prst="rect">
            <a:avLst/>
          </a:prstGeom>
          <a:noFill/>
          <a:ln>
            <a:noFill/>
          </a:ln>
        </p:spPr>
        <p:txBody>
          <a:bodyPr anchorCtr="0" anchor="t" bIns="45700" lIns="91425" spcFirstLastPara="1" rIns="91425" wrap="square" tIns="45700">
            <a:spAutoFit/>
          </a:bodyPr>
          <a:lstStyle/>
          <a:p>
            <a:pPr indent="-342900" lvl="0" marL="457200" marR="0" rtl="0" algn="l">
              <a:spcBef>
                <a:spcPts val="0"/>
              </a:spcBef>
              <a:spcAft>
                <a:spcPts val="0"/>
              </a:spcAft>
              <a:buClr>
                <a:schemeClr val="dk1"/>
              </a:buClr>
              <a:buSzPts val="1800"/>
              <a:buFont typeface="Arial"/>
              <a:buNone/>
            </a:pPr>
            <a:r>
              <a:t/>
            </a:r>
            <a:endParaRPr b="1" i="1" sz="1800" u="none" cap="none" strike="noStrike">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Arial"/>
              <a:buNone/>
            </a:pPr>
            <a:r>
              <a:t/>
            </a:r>
            <a:endParaRPr b="1" i="1" sz="18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1800"/>
              <a:buFont typeface="Calibri"/>
              <a:buAutoNum type="arabicPeriod"/>
            </a:pPr>
            <a:r>
              <a:rPr b="1" i="1" lang="en-US" sz="1800" u="none" cap="none" strike="noStrike">
                <a:solidFill>
                  <a:schemeClr val="dk1"/>
                </a:solidFill>
                <a:latin typeface="Calibri"/>
                <a:ea typeface="Calibri"/>
                <a:cs typeface="Calibri"/>
                <a:sym typeface="Calibri"/>
              </a:rPr>
              <a:t>Signal Element Versus Data Element</a:t>
            </a:r>
            <a:endParaRPr/>
          </a:p>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A data element is the smallest entity that can represent a piece of information: this is the bit. In digital data communications, a signal element carries data elements.</a:t>
            </a:r>
            <a:endParaRPr/>
          </a:p>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 In other words, data elements are what we need to send; signal elements are</a:t>
            </a:r>
            <a:endParaRPr/>
          </a:p>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what we can send. Data elements are being carried; signal elements are the carriers.</a:t>
            </a:r>
            <a:endParaRPr/>
          </a:p>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The ratio represented by </a:t>
            </a:r>
            <a:r>
              <a:rPr b="0" i="1" lang="en-US" sz="1800" u="none" cap="none" strike="noStrike">
                <a:solidFill>
                  <a:schemeClr val="dk1"/>
                </a:solidFill>
                <a:latin typeface="Calibri"/>
                <a:ea typeface="Calibri"/>
                <a:cs typeface="Calibri"/>
                <a:sym typeface="Calibri"/>
              </a:rPr>
              <a:t>r </a:t>
            </a:r>
            <a:r>
              <a:rPr b="0" i="0" lang="en-US" sz="1800" u="none" cap="none" strike="noStrike">
                <a:solidFill>
                  <a:schemeClr val="dk1"/>
                </a:solidFill>
                <a:latin typeface="Calibri"/>
                <a:ea typeface="Calibri"/>
                <a:cs typeface="Calibri"/>
                <a:sym typeface="Calibri"/>
              </a:rPr>
              <a:t>is defined as</a:t>
            </a:r>
            <a:r>
              <a:rPr b="0" i="1" lang="en-US" sz="18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the number of data elements carried by each signal element</a:t>
            </a:r>
            <a:endParaRPr/>
          </a:p>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download.png" id="130" name="Google Shape;130;p5"/>
          <p:cNvPicPr preferRelativeResize="0"/>
          <p:nvPr/>
        </p:nvPicPr>
        <p:blipFill rotWithShape="1">
          <a:blip r:embed="rId3">
            <a:alphaModFix/>
          </a:blip>
          <a:srcRect b="0" l="0" r="0" t="0"/>
          <a:stretch/>
        </p:blipFill>
        <p:spPr>
          <a:xfrm>
            <a:off x="514350" y="160338"/>
            <a:ext cx="788988" cy="44926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Amplitude Shift Keying (ASK)</a:t>
            </a:r>
            <a:endParaRPr/>
          </a:p>
        </p:txBody>
      </p:sp>
      <p:sp>
        <p:nvSpPr>
          <p:cNvPr id="612" name="Google Shape;612;p50"/>
          <p:cNvSpPr txBox="1"/>
          <p:nvPr>
            <p:ph idx="1" type="body"/>
          </p:nvPr>
        </p:nvSpPr>
        <p:spPr>
          <a:xfrm>
            <a:off x="457200" y="1341438"/>
            <a:ext cx="8229600" cy="490696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sz="2800"/>
              <a:t>In  ASK, the amplitude of the carrier signal is varied to create signal elements. Both frequency and phase remain constant while the amplitude changes.</a:t>
            </a:r>
            <a:endParaRPr/>
          </a:p>
          <a:p>
            <a:pPr indent="-342900" lvl="0" marL="342900" rtl="0" algn="l">
              <a:spcBef>
                <a:spcPts val="560"/>
              </a:spcBef>
              <a:spcAft>
                <a:spcPts val="0"/>
              </a:spcAft>
              <a:buClr>
                <a:schemeClr val="dk1"/>
              </a:buClr>
              <a:buSzPts val="2800"/>
              <a:buChar char="•"/>
            </a:pPr>
            <a:r>
              <a:rPr lang="en-US" sz="2800"/>
              <a:t>ASK is implemented by changing the amplitude of a carrier signal to reflect amplitude levels in the digital signal.</a:t>
            </a:r>
            <a:endParaRPr/>
          </a:p>
          <a:p>
            <a:pPr indent="-342900" lvl="0" marL="342900" rtl="0" algn="l">
              <a:spcBef>
                <a:spcPts val="560"/>
              </a:spcBef>
              <a:spcAft>
                <a:spcPts val="0"/>
              </a:spcAft>
              <a:buClr>
                <a:schemeClr val="dk1"/>
              </a:buClr>
              <a:buSzPts val="2800"/>
              <a:buChar char="•"/>
            </a:pPr>
            <a:r>
              <a:rPr lang="en-US" sz="2800"/>
              <a:t>For example: a digital “1” could not affect the signal, whereas a digital “0” would, by making it zero. </a:t>
            </a:r>
            <a:endParaRPr/>
          </a:p>
          <a:p>
            <a:pPr indent="-342900" lvl="0" marL="342900" rtl="0" algn="l">
              <a:spcBef>
                <a:spcPts val="560"/>
              </a:spcBef>
              <a:spcAft>
                <a:spcPts val="0"/>
              </a:spcAft>
              <a:buClr>
                <a:schemeClr val="dk1"/>
              </a:buClr>
              <a:buSzPts val="2800"/>
              <a:buChar char="•"/>
            </a:pPr>
            <a:r>
              <a:rPr lang="en-US" sz="2800"/>
              <a:t>The line encoding will determine the values of the analog waveform to reflect the digital data being carried.</a:t>
            </a:r>
            <a:endParaRPr/>
          </a:p>
          <a:p>
            <a:pPr indent="-165100" lvl="0" marL="342900" rtl="0" algn="l">
              <a:spcBef>
                <a:spcPts val="560"/>
              </a:spcBef>
              <a:spcAft>
                <a:spcPts val="0"/>
              </a:spcAft>
              <a:buClr>
                <a:schemeClr val="dk1"/>
              </a:buClr>
              <a:buSzPts val="2800"/>
              <a:buNone/>
            </a:pPr>
            <a:r>
              <a:t/>
            </a:r>
            <a:endParaRPr sz="2800"/>
          </a:p>
        </p:txBody>
      </p:sp>
      <p:pic>
        <p:nvPicPr>
          <p:cNvPr descr="download.png" id="613" name="Google Shape;613;p50"/>
          <p:cNvPicPr preferRelativeResize="0"/>
          <p:nvPr/>
        </p:nvPicPr>
        <p:blipFill rotWithShape="1">
          <a:blip r:embed="rId3">
            <a:alphaModFix/>
          </a:blip>
          <a:srcRect b="0" l="0" r="0" t="0"/>
          <a:stretch/>
        </p:blipFill>
        <p:spPr>
          <a:xfrm>
            <a:off x="514350" y="160338"/>
            <a:ext cx="704850" cy="40163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Bandwidth of ASK</a:t>
            </a:r>
            <a:endParaRPr/>
          </a:p>
        </p:txBody>
      </p:sp>
      <p:sp>
        <p:nvSpPr>
          <p:cNvPr id="619" name="Google Shape;619;p5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The bandwidth B of ASK is proportional to the signal rate S.</a:t>
            </a:r>
            <a:endParaRPr/>
          </a:p>
          <a:p>
            <a:pPr indent="-342900" lvl="0" marL="342900" rtl="0" algn="ctr">
              <a:spcBef>
                <a:spcPts val="640"/>
              </a:spcBef>
              <a:spcAft>
                <a:spcPts val="0"/>
              </a:spcAft>
              <a:buClr>
                <a:schemeClr val="dk1"/>
              </a:buClr>
              <a:buSzPts val="3200"/>
              <a:buFont typeface="Noto Sans Symbols"/>
              <a:buNone/>
            </a:pPr>
            <a:r>
              <a:rPr lang="en-US"/>
              <a:t>B = (1+d)S</a:t>
            </a:r>
            <a:endParaRPr/>
          </a:p>
          <a:p>
            <a:pPr indent="-342900" lvl="0" marL="342900" rtl="0" algn="l">
              <a:spcBef>
                <a:spcPts val="640"/>
              </a:spcBef>
              <a:spcAft>
                <a:spcPts val="0"/>
              </a:spcAft>
              <a:buClr>
                <a:schemeClr val="dk1"/>
              </a:buClr>
              <a:buSzPts val="3200"/>
              <a:buChar char="•"/>
            </a:pPr>
            <a:r>
              <a:rPr lang="en-US"/>
              <a:t>“d” is depends on  modulation and filtering process</a:t>
            </a:r>
            <a:endParaRPr/>
          </a:p>
          <a:p>
            <a:pPr indent="-342900" lvl="0" marL="342900" rtl="0" algn="l">
              <a:spcBef>
                <a:spcPts val="640"/>
              </a:spcBef>
              <a:spcAft>
                <a:spcPts val="0"/>
              </a:spcAft>
              <a:buClr>
                <a:schemeClr val="dk1"/>
              </a:buClr>
              <a:buSzPts val="3200"/>
              <a:buChar char="•"/>
            </a:pPr>
            <a:r>
              <a:rPr lang="en-US"/>
              <a:t> “d” value  lies between 0 and 1.</a:t>
            </a:r>
            <a:endParaRPr/>
          </a:p>
          <a:p>
            <a:pPr indent="-139700" lvl="0" marL="342900" rtl="0" algn="l">
              <a:spcBef>
                <a:spcPts val="640"/>
              </a:spcBef>
              <a:spcAft>
                <a:spcPts val="0"/>
              </a:spcAft>
              <a:buClr>
                <a:schemeClr val="dk1"/>
              </a:buClr>
              <a:buSzPts val="3200"/>
              <a:buNone/>
            </a:pPr>
            <a:r>
              <a:t/>
            </a:r>
            <a:endParaRPr/>
          </a:p>
        </p:txBody>
      </p:sp>
      <p:pic>
        <p:nvPicPr>
          <p:cNvPr descr="download.png" id="620" name="Google Shape;620;p51"/>
          <p:cNvPicPr preferRelativeResize="0"/>
          <p:nvPr/>
        </p:nvPicPr>
        <p:blipFill rotWithShape="1">
          <a:blip r:embed="rId3">
            <a:alphaModFix/>
          </a:blip>
          <a:srcRect b="0" l="0" r="0" t="0"/>
          <a:stretch/>
        </p:blipFill>
        <p:spPr>
          <a:xfrm>
            <a:off x="514350" y="160338"/>
            <a:ext cx="704850" cy="40163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i="1" lang="en-US"/>
              <a:t>Binary ASK (BASK)</a:t>
            </a:r>
            <a:endParaRPr/>
          </a:p>
        </p:txBody>
      </p:sp>
      <p:sp>
        <p:nvSpPr>
          <p:cNvPr id="626" name="Google Shape;626;p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ASK is normally implemented using only two levels. </a:t>
            </a:r>
            <a:endParaRPr/>
          </a:p>
          <a:p>
            <a:pPr indent="-342900" lvl="0" marL="342900" rtl="0" algn="l">
              <a:spcBef>
                <a:spcPts val="640"/>
              </a:spcBef>
              <a:spcAft>
                <a:spcPts val="0"/>
              </a:spcAft>
              <a:buClr>
                <a:schemeClr val="dk1"/>
              </a:buClr>
              <a:buSzPts val="3200"/>
              <a:buChar char="•"/>
            </a:pPr>
            <a:r>
              <a:rPr lang="en-US"/>
              <a:t>This is referred to as binary amplitude shift keying or </a:t>
            </a:r>
            <a:r>
              <a:rPr i="1" lang="en-US"/>
              <a:t>on-off keying (OOK). </a:t>
            </a:r>
            <a:endParaRPr/>
          </a:p>
          <a:p>
            <a:pPr indent="-342900" lvl="0" marL="342900" rtl="0" algn="l">
              <a:spcBef>
                <a:spcPts val="640"/>
              </a:spcBef>
              <a:spcAft>
                <a:spcPts val="0"/>
              </a:spcAft>
              <a:buClr>
                <a:schemeClr val="dk1"/>
              </a:buClr>
              <a:buSzPts val="3200"/>
              <a:buChar char="•"/>
            </a:pPr>
            <a:r>
              <a:rPr i="1" lang="en-US"/>
              <a:t>The peak amplitude of one signal level </a:t>
            </a:r>
            <a:r>
              <a:rPr lang="en-US"/>
              <a:t>is 0 </a:t>
            </a:r>
            <a:endParaRPr/>
          </a:p>
          <a:p>
            <a:pPr indent="-342900" lvl="0" marL="342900" rtl="0" algn="l">
              <a:spcBef>
                <a:spcPts val="640"/>
              </a:spcBef>
              <a:spcAft>
                <a:spcPts val="0"/>
              </a:spcAft>
              <a:buClr>
                <a:schemeClr val="dk1"/>
              </a:buClr>
              <a:buSzPts val="3200"/>
              <a:buChar char="•"/>
            </a:pPr>
            <a:r>
              <a:rPr lang="en-US"/>
              <a:t>the other is the same as the amplitude of the carrier frequency</a:t>
            </a:r>
            <a:endParaRPr/>
          </a:p>
        </p:txBody>
      </p:sp>
      <p:pic>
        <p:nvPicPr>
          <p:cNvPr descr="download.png" id="627" name="Google Shape;627;p52"/>
          <p:cNvPicPr preferRelativeResize="0"/>
          <p:nvPr/>
        </p:nvPicPr>
        <p:blipFill rotWithShape="1">
          <a:blip r:embed="rId3">
            <a:alphaModFix/>
          </a:blip>
          <a:srcRect b="0" l="0" r="0" t="0"/>
          <a:stretch/>
        </p:blipFill>
        <p:spPr>
          <a:xfrm>
            <a:off x="514350" y="160338"/>
            <a:ext cx="704850" cy="40163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400">
                <a:solidFill>
                  <a:schemeClr val="folHlink"/>
                </a:solidFill>
                <a:latin typeface="Times New Roman"/>
                <a:ea typeface="Times New Roman"/>
                <a:cs typeface="Times New Roman"/>
                <a:sym typeface="Times New Roman"/>
              </a:rPr>
              <a:t> Figure 3  </a:t>
            </a:r>
            <a:r>
              <a:rPr i="1" lang="en-US" sz="3400">
                <a:latin typeface="Times New Roman"/>
                <a:ea typeface="Times New Roman"/>
                <a:cs typeface="Times New Roman"/>
                <a:sym typeface="Times New Roman"/>
              </a:rPr>
              <a:t>Binary amplitude shift keying</a:t>
            </a:r>
            <a:br>
              <a:rPr i="1" lang="en-US" sz="3400">
                <a:latin typeface="Times New Roman"/>
                <a:ea typeface="Times New Roman"/>
                <a:cs typeface="Times New Roman"/>
                <a:sym typeface="Times New Roman"/>
              </a:rPr>
            </a:br>
            <a:endParaRPr sz="3400"/>
          </a:p>
        </p:txBody>
      </p:sp>
      <p:pic>
        <p:nvPicPr>
          <p:cNvPr id="633" name="Google Shape;633;p53"/>
          <p:cNvPicPr preferRelativeResize="0"/>
          <p:nvPr>
            <p:ph idx="1" type="body"/>
          </p:nvPr>
        </p:nvPicPr>
        <p:blipFill rotWithShape="1">
          <a:blip r:embed="rId3">
            <a:alphaModFix/>
          </a:blip>
          <a:srcRect b="0" l="0" r="0" t="0"/>
          <a:stretch/>
        </p:blipFill>
        <p:spPr>
          <a:xfrm>
            <a:off x="457200" y="1524000"/>
            <a:ext cx="8229600" cy="3459163"/>
          </a:xfrm>
          <a:prstGeom prst="rect">
            <a:avLst/>
          </a:prstGeom>
          <a:noFill/>
          <a:ln>
            <a:noFill/>
          </a:ln>
        </p:spPr>
      </p:pic>
      <p:pic>
        <p:nvPicPr>
          <p:cNvPr descr="download.png" id="634" name="Google Shape;634;p53"/>
          <p:cNvPicPr preferRelativeResize="0"/>
          <p:nvPr/>
        </p:nvPicPr>
        <p:blipFill rotWithShape="1">
          <a:blip r:embed="rId4">
            <a:alphaModFix/>
          </a:blip>
          <a:srcRect b="0" l="0" r="0" t="0"/>
          <a:stretch/>
        </p:blipFill>
        <p:spPr>
          <a:xfrm>
            <a:off x="514350" y="160338"/>
            <a:ext cx="704850" cy="40163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400">
                <a:solidFill>
                  <a:schemeClr val="folHlink"/>
                </a:solidFill>
                <a:latin typeface="Times New Roman"/>
                <a:ea typeface="Times New Roman"/>
                <a:cs typeface="Times New Roman"/>
                <a:sym typeface="Times New Roman"/>
              </a:rPr>
              <a:t>     Figure 4  </a:t>
            </a:r>
            <a:r>
              <a:rPr i="1" lang="en-US" sz="3400">
                <a:latin typeface="Times New Roman"/>
                <a:ea typeface="Times New Roman"/>
                <a:cs typeface="Times New Roman"/>
                <a:sym typeface="Times New Roman"/>
              </a:rPr>
              <a:t>Implementation of binary ASK</a:t>
            </a:r>
            <a:br>
              <a:rPr i="1" lang="en-US" sz="3400">
                <a:latin typeface="Times New Roman"/>
                <a:ea typeface="Times New Roman"/>
                <a:cs typeface="Times New Roman"/>
                <a:sym typeface="Times New Roman"/>
              </a:rPr>
            </a:br>
            <a:endParaRPr sz="3400"/>
          </a:p>
        </p:txBody>
      </p:sp>
      <p:pic>
        <p:nvPicPr>
          <p:cNvPr id="640" name="Google Shape;640;p54"/>
          <p:cNvPicPr preferRelativeResize="0"/>
          <p:nvPr>
            <p:ph idx="1" type="body"/>
          </p:nvPr>
        </p:nvPicPr>
        <p:blipFill rotWithShape="1">
          <a:blip r:embed="rId3">
            <a:alphaModFix/>
          </a:blip>
          <a:srcRect b="0" l="0" r="0" t="0"/>
          <a:stretch/>
        </p:blipFill>
        <p:spPr>
          <a:xfrm>
            <a:off x="457200" y="1600200"/>
            <a:ext cx="8229600" cy="3455988"/>
          </a:xfrm>
          <a:prstGeom prst="rect">
            <a:avLst/>
          </a:prstGeom>
          <a:noFill/>
          <a:ln>
            <a:noFill/>
          </a:ln>
        </p:spPr>
      </p:pic>
      <p:pic>
        <p:nvPicPr>
          <p:cNvPr descr="download.png" id="641" name="Google Shape;641;p54"/>
          <p:cNvPicPr preferRelativeResize="0"/>
          <p:nvPr/>
        </p:nvPicPr>
        <p:blipFill rotWithShape="1">
          <a:blip r:embed="rId4">
            <a:alphaModFix/>
          </a:blip>
          <a:srcRect b="0" l="0" r="0" t="0"/>
          <a:stretch/>
        </p:blipFill>
        <p:spPr>
          <a:xfrm>
            <a:off x="514350" y="160338"/>
            <a:ext cx="704850" cy="40163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55"/>
          <p:cNvSpPr txBox="1"/>
          <p:nvPr>
            <p:ph idx="1" type="body"/>
          </p:nvPr>
        </p:nvSpPr>
        <p:spPr>
          <a:xfrm>
            <a:off x="228600" y="561976"/>
            <a:ext cx="8229600" cy="655478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Char char="•"/>
            </a:pPr>
            <a:r>
              <a:rPr lang="en-US"/>
              <a:t>If digital data are presented as a unipolar NRZ  digital signal with a high voltage of I V and a low voltage of 0 V</a:t>
            </a:r>
            <a:endParaRPr/>
          </a:p>
          <a:p>
            <a:pPr indent="-342900" lvl="0" marL="342900" rtl="0" algn="l">
              <a:spcBef>
                <a:spcPts val="640"/>
              </a:spcBef>
              <a:spcAft>
                <a:spcPts val="0"/>
              </a:spcAft>
              <a:buClr>
                <a:schemeClr val="dk1"/>
              </a:buClr>
              <a:buSzPts val="3200"/>
              <a:buChar char="•"/>
            </a:pPr>
            <a:r>
              <a:rPr lang="en-US"/>
              <a:t> Implementation can achieved by multiplying the NRZ digital signal by the carrier signal coming from an oscillator.</a:t>
            </a:r>
            <a:endParaRPr/>
          </a:p>
          <a:p>
            <a:pPr indent="-342900" lvl="0" marL="342900" rtl="0" algn="l">
              <a:spcBef>
                <a:spcPts val="640"/>
              </a:spcBef>
              <a:spcAft>
                <a:spcPts val="0"/>
              </a:spcAft>
              <a:buClr>
                <a:schemeClr val="dk1"/>
              </a:buClr>
              <a:buSzPts val="3200"/>
              <a:buChar char="•"/>
            </a:pPr>
            <a:r>
              <a:rPr lang="en-US"/>
              <a:t>When the amplitude of the NRZ signal is 1, the amplitude of the carrier frequency is held; </a:t>
            </a:r>
            <a:endParaRPr/>
          </a:p>
          <a:p>
            <a:pPr indent="-342900" lvl="0" marL="342900" rtl="0" algn="l">
              <a:spcBef>
                <a:spcPts val="640"/>
              </a:spcBef>
              <a:spcAft>
                <a:spcPts val="0"/>
              </a:spcAft>
              <a:buClr>
                <a:schemeClr val="dk1"/>
              </a:buClr>
              <a:buSzPts val="3200"/>
              <a:buChar char="•"/>
            </a:pPr>
            <a:r>
              <a:rPr lang="en-US"/>
              <a:t>when the amplitude of the NRZ signal is 0, the amplitude of the carrier frequency is zero.</a:t>
            </a:r>
            <a:endParaRPr/>
          </a:p>
          <a:p>
            <a:pPr indent="-139700" lvl="0" marL="342900" rtl="0" algn="l">
              <a:spcBef>
                <a:spcPts val="640"/>
              </a:spcBef>
              <a:spcAft>
                <a:spcPts val="0"/>
              </a:spcAft>
              <a:buClr>
                <a:schemeClr val="dk1"/>
              </a:buClr>
              <a:buSzPts val="3200"/>
              <a:buNone/>
            </a:pPr>
            <a:r>
              <a:t/>
            </a:r>
            <a:endParaRPr/>
          </a:p>
        </p:txBody>
      </p:sp>
      <p:pic>
        <p:nvPicPr>
          <p:cNvPr descr="download.png" id="647" name="Google Shape;647;p55"/>
          <p:cNvPicPr preferRelativeResize="0"/>
          <p:nvPr/>
        </p:nvPicPr>
        <p:blipFill rotWithShape="1">
          <a:blip r:embed="rId3">
            <a:alphaModFix/>
          </a:blip>
          <a:srcRect b="0" l="0" r="0" t="0"/>
          <a:stretch/>
        </p:blipFill>
        <p:spPr>
          <a:xfrm>
            <a:off x="514350" y="160338"/>
            <a:ext cx="704850" cy="40163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56"/>
          <p:cNvSpPr txBox="1"/>
          <p:nvPr>
            <p:ph idx="1" type="body"/>
          </p:nvPr>
        </p:nvSpPr>
        <p:spPr>
          <a:xfrm>
            <a:off x="152400" y="152400"/>
            <a:ext cx="8991600" cy="6934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rPr i="1" lang="en-US"/>
              <a:t>Example 3 </a:t>
            </a:r>
            <a:endParaRPr/>
          </a:p>
          <a:p>
            <a:pPr indent="-342900" lvl="0" marL="342900" rtl="0" algn="l">
              <a:spcBef>
                <a:spcPts val="640"/>
              </a:spcBef>
              <a:spcAft>
                <a:spcPts val="0"/>
              </a:spcAft>
              <a:buClr>
                <a:schemeClr val="dk1"/>
              </a:buClr>
              <a:buSzPts val="3200"/>
              <a:buFont typeface="Arial"/>
              <a:buNone/>
            </a:pPr>
            <a:r>
              <a:rPr lang="en-US"/>
              <a:t>We have an available bandwidth of 100 kHz which spans from 200 to 300 kHz. What are the carrier frequency and the bit rate if we modulated our data by using ASK with </a:t>
            </a:r>
            <a:r>
              <a:rPr i="1" lang="en-US"/>
              <a:t>d =I?</a:t>
            </a:r>
            <a:endParaRPr/>
          </a:p>
          <a:p>
            <a:pPr indent="-342900" lvl="0" marL="342900" rtl="0" algn="l">
              <a:spcBef>
                <a:spcPts val="640"/>
              </a:spcBef>
              <a:spcAft>
                <a:spcPts val="0"/>
              </a:spcAft>
              <a:buClr>
                <a:schemeClr val="dk1"/>
              </a:buClr>
              <a:buSzPts val="3200"/>
              <a:buFont typeface="Arial"/>
              <a:buNone/>
            </a:pPr>
            <a:r>
              <a:rPr lang="en-US"/>
              <a:t>Solution</a:t>
            </a:r>
            <a:endParaRPr/>
          </a:p>
          <a:p>
            <a:pPr indent="-342900" lvl="0" marL="342900" rtl="0" algn="l">
              <a:spcBef>
                <a:spcPts val="640"/>
              </a:spcBef>
              <a:spcAft>
                <a:spcPts val="0"/>
              </a:spcAft>
              <a:buClr>
                <a:schemeClr val="dk1"/>
              </a:buClr>
              <a:buSzPts val="3200"/>
              <a:buChar char="•"/>
            </a:pPr>
            <a:r>
              <a:rPr lang="en-US"/>
              <a:t>The middle of the bandwidth is located at 250 kHz. This means that our carrier frequency can be </a:t>
            </a:r>
            <a:r>
              <a:rPr i="1" lang="en-US"/>
              <a:t>at fe =250 kHz. We can use the formula for bandwidth to find the bit rate (with d =1 and r =1).</a:t>
            </a:r>
            <a:endParaRPr/>
          </a:p>
          <a:p>
            <a:pPr indent="-342900" lvl="0" marL="342900" rtl="0" algn="l">
              <a:spcBef>
                <a:spcPts val="640"/>
              </a:spcBef>
              <a:spcAft>
                <a:spcPts val="0"/>
              </a:spcAft>
              <a:buClr>
                <a:schemeClr val="dk1"/>
              </a:buClr>
              <a:buSzPts val="3200"/>
              <a:buFont typeface="Arial"/>
              <a:buNone/>
            </a:pPr>
            <a:r>
              <a:t/>
            </a:r>
            <a:endParaRPr i="1"/>
          </a:p>
          <a:p>
            <a:pPr indent="-342900" lvl="0" marL="342900" rtl="0" algn="l">
              <a:spcBef>
                <a:spcPts val="640"/>
              </a:spcBef>
              <a:spcAft>
                <a:spcPts val="0"/>
              </a:spcAft>
              <a:buClr>
                <a:schemeClr val="dk1"/>
              </a:buClr>
              <a:buSzPts val="3200"/>
              <a:buFont typeface="Arial"/>
              <a:buNone/>
            </a:pPr>
            <a:r>
              <a:t/>
            </a:r>
            <a:endParaRPr i="1"/>
          </a:p>
          <a:p>
            <a:pPr indent="-342900" lvl="0" marL="342900" rtl="0" algn="l">
              <a:spcBef>
                <a:spcPts val="640"/>
              </a:spcBef>
              <a:spcAft>
                <a:spcPts val="0"/>
              </a:spcAft>
              <a:buClr>
                <a:schemeClr val="dk1"/>
              </a:buClr>
              <a:buSzPts val="3200"/>
              <a:buFont typeface="Arial"/>
              <a:buNone/>
            </a:pPr>
            <a:r>
              <a:t/>
            </a:r>
            <a:endParaRPr/>
          </a:p>
        </p:txBody>
      </p:sp>
      <p:pic>
        <p:nvPicPr>
          <p:cNvPr id="653" name="Google Shape;653;p56"/>
          <p:cNvPicPr preferRelativeResize="0"/>
          <p:nvPr/>
        </p:nvPicPr>
        <p:blipFill rotWithShape="1">
          <a:blip r:embed="rId3">
            <a:alphaModFix/>
          </a:blip>
          <a:srcRect b="0" l="0" r="0" t="0"/>
          <a:stretch/>
        </p:blipFill>
        <p:spPr>
          <a:xfrm>
            <a:off x="688975" y="5562600"/>
            <a:ext cx="7766050" cy="576263"/>
          </a:xfrm>
          <a:prstGeom prst="rect">
            <a:avLst/>
          </a:prstGeom>
          <a:noFill/>
          <a:ln cap="flat" cmpd="thickThin" w="57150">
            <a:solidFill>
              <a:schemeClr val="folHlink"/>
            </a:solidFill>
            <a:prstDash val="solid"/>
            <a:miter lim="800000"/>
            <a:headEnd len="sm" w="sm" type="none"/>
            <a:tailEnd len="sm" w="sm" type="none"/>
          </a:ln>
        </p:spPr>
      </p:pic>
      <p:pic>
        <p:nvPicPr>
          <p:cNvPr descr="download.png" id="654" name="Google Shape;654;p56"/>
          <p:cNvPicPr preferRelativeResize="0"/>
          <p:nvPr/>
        </p:nvPicPr>
        <p:blipFill rotWithShape="1">
          <a:blip r:embed="rId4">
            <a:alphaModFix/>
          </a:blip>
          <a:srcRect b="0" l="0" r="0" t="0"/>
          <a:stretch/>
        </p:blipFill>
        <p:spPr>
          <a:xfrm>
            <a:off x="6477000" y="304800"/>
            <a:ext cx="704850" cy="40163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57"/>
          <p:cNvSpPr txBox="1"/>
          <p:nvPr>
            <p:ph idx="1" type="body"/>
          </p:nvPr>
        </p:nvSpPr>
        <p:spPr>
          <a:xfrm>
            <a:off x="457200" y="457200"/>
            <a:ext cx="8229600" cy="5668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i="1">
              <a:latin typeface="Times New Roman"/>
              <a:ea typeface="Times New Roman"/>
              <a:cs typeface="Times New Roman"/>
              <a:sym typeface="Times New Roman"/>
            </a:endParaRPr>
          </a:p>
          <a:p>
            <a:pPr indent="-342900" lvl="0" marL="342900" rtl="0" algn="l">
              <a:spcBef>
                <a:spcPts val="640"/>
              </a:spcBef>
              <a:spcAft>
                <a:spcPts val="0"/>
              </a:spcAft>
              <a:buClr>
                <a:schemeClr val="dk1"/>
              </a:buClr>
              <a:buSzPts val="3200"/>
              <a:buFont typeface="Arial"/>
              <a:buNone/>
            </a:pPr>
            <a:r>
              <a:rPr i="1" lang="en-US">
                <a:latin typeface="Times New Roman"/>
                <a:ea typeface="Times New Roman"/>
                <a:cs typeface="Times New Roman"/>
                <a:sym typeface="Times New Roman"/>
              </a:rPr>
              <a:t>Example 4</a:t>
            </a:r>
            <a:endParaRPr/>
          </a:p>
          <a:p>
            <a:pPr indent="-342900" lvl="0" marL="342900" rtl="0" algn="l">
              <a:spcBef>
                <a:spcPts val="640"/>
              </a:spcBef>
              <a:spcAft>
                <a:spcPts val="0"/>
              </a:spcAft>
              <a:buClr>
                <a:schemeClr val="dk1"/>
              </a:buClr>
              <a:buSzPts val="3200"/>
              <a:buChar char="•"/>
            </a:pPr>
            <a:r>
              <a:rPr i="1" lang="en-US">
                <a:latin typeface="Times New Roman"/>
                <a:ea typeface="Times New Roman"/>
                <a:cs typeface="Times New Roman"/>
                <a:sym typeface="Times New Roman"/>
              </a:rPr>
              <a:t>In data communications, we normally use full-duplex links with communication in both directions. We need to divide the bandwidth into two with two carrier frequencies, as shown in Figure 5. The figure shows the positions of two carrier frequencies and the bandwidths. The available bandwidth for each direction is now 50 kHz, which leaves us with a data rate of 25 kbps in each direction.</a:t>
            </a:r>
            <a:endParaRPr/>
          </a:p>
          <a:p>
            <a:pPr indent="-139700" lvl="0" marL="342900" rtl="0" algn="l">
              <a:spcBef>
                <a:spcPts val="640"/>
              </a:spcBef>
              <a:spcAft>
                <a:spcPts val="0"/>
              </a:spcAft>
              <a:buClr>
                <a:schemeClr val="dk1"/>
              </a:buClr>
              <a:buSzPts val="3200"/>
              <a:buNone/>
            </a:pPr>
            <a:r>
              <a:t/>
            </a:r>
            <a:endParaRPr/>
          </a:p>
        </p:txBody>
      </p:sp>
      <p:pic>
        <p:nvPicPr>
          <p:cNvPr descr="download.png" id="660" name="Google Shape;660;p57"/>
          <p:cNvPicPr preferRelativeResize="0"/>
          <p:nvPr/>
        </p:nvPicPr>
        <p:blipFill rotWithShape="1">
          <a:blip r:embed="rId3">
            <a:alphaModFix/>
          </a:blip>
          <a:srcRect b="0" l="0" r="0" t="0"/>
          <a:stretch/>
        </p:blipFill>
        <p:spPr>
          <a:xfrm>
            <a:off x="6400800" y="0"/>
            <a:ext cx="704850" cy="40163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br>
              <a:rPr lang="en-US" sz="3400">
                <a:solidFill>
                  <a:schemeClr val="folHlink"/>
                </a:solidFill>
                <a:latin typeface="Times New Roman"/>
                <a:ea typeface="Times New Roman"/>
                <a:cs typeface="Times New Roman"/>
                <a:sym typeface="Times New Roman"/>
              </a:rPr>
            </a:br>
            <a:br>
              <a:rPr lang="en-US" sz="3400">
                <a:solidFill>
                  <a:schemeClr val="folHlink"/>
                </a:solidFill>
                <a:latin typeface="Times New Roman"/>
                <a:ea typeface="Times New Roman"/>
                <a:cs typeface="Times New Roman"/>
                <a:sym typeface="Times New Roman"/>
              </a:rPr>
            </a:br>
            <a:br>
              <a:rPr lang="en-US" sz="3400">
                <a:solidFill>
                  <a:schemeClr val="folHlink"/>
                </a:solidFill>
                <a:latin typeface="Times New Roman"/>
                <a:ea typeface="Times New Roman"/>
                <a:cs typeface="Times New Roman"/>
                <a:sym typeface="Times New Roman"/>
              </a:rPr>
            </a:br>
            <a:r>
              <a:rPr lang="en-US" sz="3400">
                <a:solidFill>
                  <a:schemeClr val="folHlink"/>
                </a:solidFill>
                <a:latin typeface="Times New Roman"/>
                <a:ea typeface="Times New Roman"/>
                <a:cs typeface="Times New Roman"/>
                <a:sym typeface="Times New Roman"/>
              </a:rPr>
              <a:t>Figure 5  </a:t>
            </a:r>
            <a:r>
              <a:rPr i="1" lang="en-US" sz="3400">
                <a:latin typeface="Times New Roman"/>
                <a:ea typeface="Times New Roman"/>
                <a:cs typeface="Times New Roman"/>
                <a:sym typeface="Times New Roman"/>
              </a:rPr>
              <a:t>Bandwidth of full-duplex ASK used in Example 4</a:t>
            </a:r>
            <a:br>
              <a:rPr i="1" lang="en-US" sz="3400">
                <a:latin typeface="Times New Roman"/>
                <a:ea typeface="Times New Roman"/>
                <a:cs typeface="Times New Roman"/>
                <a:sym typeface="Times New Roman"/>
              </a:rPr>
            </a:br>
            <a:endParaRPr sz="3400"/>
          </a:p>
        </p:txBody>
      </p:sp>
      <p:pic>
        <p:nvPicPr>
          <p:cNvPr id="666" name="Google Shape;666;p58"/>
          <p:cNvPicPr preferRelativeResize="0"/>
          <p:nvPr>
            <p:ph idx="1" type="body"/>
          </p:nvPr>
        </p:nvPicPr>
        <p:blipFill rotWithShape="1">
          <a:blip r:embed="rId3">
            <a:alphaModFix/>
          </a:blip>
          <a:srcRect b="0" l="0" r="0" t="0"/>
          <a:stretch/>
        </p:blipFill>
        <p:spPr>
          <a:xfrm>
            <a:off x="1508125" y="2819400"/>
            <a:ext cx="6127750" cy="2087563"/>
          </a:xfrm>
          <a:prstGeom prst="rect">
            <a:avLst/>
          </a:prstGeom>
          <a:noFill/>
          <a:ln>
            <a:noFill/>
          </a:ln>
        </p:spPr>
      </p:pic>
      <p:pic>
        <p:nvPicPr>
          <p:cNvPr descr="download.png" id="667" name="Google Shape;667;p58"/>
          <p:cNvPicPr preferRelativeResize="0"/>
          <p:nvPr/>
        </p:nvPicPr>
        <p:blipFill rotWithShape="1">
          <a:blip r:embed="rId4">
            <a:alphaModFix/>
          </a:blip>
          <a:srcRect b="0" l="0" r="0" t="0"/>
          <a:stretch/>
        </p:blipFill>
        <p:spPr>
          <a:xfrm>
            <a:off x="514350" y="160338"/>
            <a:ext cx="704850" cy="40163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9"/>
          <p:cNvSpPr txBox="1"/>
          <p:nvPr>
            <p:ph type="title"/>
          </p:nvPr>
        </p:nvSpPr>
        <p:spPr>
          <a:xfrm>
            <a:off x="457200" y="274638"/>
            <a:ext cx="8229600" cy="8683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Frequency Shift Keying</a:t>
            </a:r>
            <a:endParaRPr/>
          </a:p>
        </p:txBody>
      </p:sp>
      <p:sp>
        <p:nvSpPr>
          <p:cNvPr id="673" name="Google Shape;673;p59"/>
          <p:cNvSpPr txBox="1"/>
          <p:nvPr>
            <p:ph idx="1" type="body"/>
          </p:nvPr>
        </p:nvSpPr>
        <p:spPr>
          <a:xfrm>
            <a:off x="457200" y="1143000"/>
            <a:ext cx="8229600" cy="49831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Font typeface="Arial"/>
              <a:buChar char="•"/>
            </a:pPr>
            <a:r>
              <a:rPr lang="en-US" sz="2800">
                <a:latin typeface="Calibri"/>
                <a:ea typeface="Calibri"/>
                <a:cs typeface="Calibri"/>
                <a:sym typeface="Calibri"/>
              </a:rPr>
              <a:t>In frequency shift keying, the frequency of the carrier signal is varied to represent data. </a:t>
            </a:r>
            <a:endParaRPr/>
          </a:p>
          <a:p>
            <a:pPr indent="-342900" lvl="0" marL="342900" rtl="0" algn="l">
              <a:spcBef>
                <a:spcPts val="560"/>
              </a:spcBef>
              <a:spcAft>
                <a:spcPts val="0"/>
              </a:spcAft>
              <a:buClr>
                <a:schemeClr val="dk1"/>
              </a:buClr>
              <a:buSzPts val="2800"/>
              <a:buFont typeface="Arial"/>
              <a:buChar char="•"/>
            </a:pPr>
            <a:r>
              <a:rPr lang="en-US" sz="2800">
                <a:latin typeface="Calibri"/>
                <a:ea typeface="Calibri"/>
                <a:cs typeface="Calibri"/>
                <a:sym typeface="Calibri"/>
              </a:rPr>
              <a:t>The frequency of the modulated signal is constant for the duration of one signal element, but changes for the next signal element if the data element changes.</a:t>
            </a:r>
            <a:endParaRPr/>
          </a:p>
          <a:p>
            <a:pPr indent="-342900" lvl="0" marL="342900" rtl="0" algn="l">
              <a:spcBef>
                <a:spcPts val="560"/>
              </a:spcBef>
              <a:spcAft>
                <a:spcPts val="0"/>
              </a:spcAft>
              <a:buClr>
                <a:schemeClr val="dk1"/>
              </a:buClr>
              <a:buSzPts val="2800"/>
              <a:buFont typeface="Arial"/>
              <a:buChar char="•"/>
            </a:pPr>
            <a:r>
              <a:rPr lang="en-US" sz="2800">
                <a:latin typeface="Calibri"/>
                <a:ea typeface="Calibri"/>
                <a:cs typeface="Calibri"/>
                <a:sym typeface="Calibri"/>
              </a:rPr>
              <a:t>Both peak amplitude and phase remain constant for all signal elements.</a:t>
            </a:r>
            <a:endParaRPr/>
          </a:p>
          <a:p>
            <a:pPr indent="-342900" lvl="0" marL="342900" rtl="0" algn="l">
              <a:spcBef>
                <a:spcPts val="560"/>
              </a:spcBef>
              <a:spcAft>
                <a:spcPts val="0"/>
              </a:spcAft>
              <a:buClr>
                <a:schemeClr val="dk1"/>
              </a:buClr>
              <a:buSzPts val="2800"/>
              <a:buFont typeface="Arial"/>
              <a:buChar char="•"/>
            </a:pPr>
            <a:r>
              <a:rPr lang="en-US" sz="2800"/>
              <a:t>The digital data stream changes the frequency of the carrier signal, f</a:t>
            </a:r>
            <a:r>
              <a:rPr baseline="-25000" lang="en-US" sz="2800"/>
              <a:t>c</a:t>
            </a:r>
            <a:r>
              <a:rPr lang="en-US" sz="2800"/>
              <a:t>.</a:t>
            </a:r>
            <a:endParaRPr/>
          </a:p>
          <a:p>
            <a:pPr indent="-342900" lvl="0" marL="342900" rtl="0" algn="l">
              <a:spcBef>
                <a:spcPts val="560"/>
              </a:spcBef>
              <a:spcAft>
                <a:spcPts val="0"/>
              </a:spcAft>
              <a:buClr>
                <a:schemeClr val="dk1"/>
              </a:buClr>
              <a:buSzPts val="2800"/>
              <a:buFont typeface="Arial"/>
              <a:buChar char="•"/>
            </a:pPr>
            <a:r>
              <a:rPr lang="en-US" sz="2800"/>
              <a:t>For ex</a:t>
            </a:r>
            <a:r>
              <a:rPr lang="en-US" sz="2800">
                <a:latin typeface="Calibri"/>
                <a:ea typeface="Calibri"/>
                <a:cs typeface="Calibri"/>
                <a:sym typeface="Calibri"/>
              </a:rPr>
              <a:t>ample, </a:t>
            </a:r>
            <a:endParaRPr/>
          </a:p>
          <a:p>
            <a:pPr indent="-342900" lvl="0" marL="342900" rtl="0" algn="l">
              <a:spcBef>
                <a:spcPts val="560"/>
              </a:spcBef>
              <a:spcAft>
                <a:spcPts val="0"/>
              </a:spcAft>
              <a:buClr>
                <a:schemeClr val="dk1"/>
              </a:buClr>
              <a:buSzPts val="2800"/>
              <a:buFont typeface="Arial"/>
              <a:buNone/>
            </a:pPr>
            <a:r>
              <a:rPr lang="en-US" sz="2800">
                <a:latin typeface="Calibri"/>
                <a:ea typeface="Calibri"/>
                <a:cs typeface="Calibri"/>
                <a:sym typeface="Calibri"/>
              </a:rPr>
              <a:t>      a “1” could be represented by f</a:t>
            </a:r>
            <a:r>
              <a:rPr baseline="-25000" lang="en-US" sz="2800">
                <a:latin typeface="Calibri"/>
                <a:ea typeface="Calibri"/>
                <a:cs typeface="Calibri"/>
                <a:sym typeface="Calibri"/>
              </a:rPr>
              <a:t>1</a:t>
            </a:r>
            <a:r>
              <a:rPr lang="en-US" sz="2800">
                <a:latin typeface="Calibri"/>
                <a:ea typeface="Calibri"/>
                <a:cs typeface="Calibri"/>
                <a:sym typeface="Calibri"/>
              </a:rPr>
              <a:t>=f</a:t>
            </a:r>
            <a:r>
              <a:rPr baseline="-25000" lang="en-US" sz="2800">
                <a:latin typeface="Calibri"/>
                <a:ea typeface="Calibri"/>
                <a:cs typeface="Calibri"/>
                <a:sym typeface="Calibri"/>
              </a:rPr>
              <a:t>c</a:t>
            </a:r>
            <a:r>
              <a:rPr lang="en-US" sz="2800">
                <a:latin typeface="Calibri"/>
                <a:ea typeface="Calibri"/>
                <a:cs typeface="Calibri"/>
                <a:sym typeface="Calibri"/>
              </a:rPr>
              <a:t> +Δf, </a:t>
            </a:r>
            <a:endParaRPr/>
          </a:p>
          <a:p>
            <a:pPr indent="-342900" lvl="0" marL="342900" rtl="0" algn="l">
              <a:spcBef>
                <a:spcPts val="560"/>
              </a:spcBef>
              <a:spcAft>
                <a:spcPts val="0"/>
              </a:spcAft>
              <a:buClr>
                <a:schemeClr val="dk1"/>
              </a:buClr>
              <a:buSzPts val="2800"/>
              <a:buFont typeface="Arial"/>
              <a:buNone/>
            </a:pPr>
            <a:r>
              <a:rPr lang="en-US" sz="2800">
                <a:latin typeface="Calibri"/>
                <a:ea typeface="Calibri"/>
                <a:cs typeface="Calibri"/>
                <a:sym typeface="Calibri"/>
              </a:rPr>
              <a:t>      a “0” could be represented by f</a:t>
            </a:r>
            <a:r>
              <a:rPr baseline="-25000" lang="en-US" sz="2800">
                <a:latin typeface="Calibri"/>
                <a:ea typeface="Calibri"/>
                <a:cs typeface="Calibri"/>
                <a:sym typeface="Calibri"/>
              </a:rPr>
              <a:t>2</a:t>
            </a:r>
            <a:r>
              <a:rPr lang="en-US" sz="2800">
                <a:latin typeface="Calibri"/>
                <a:ea typeface="Calibri"/>
                <a:cs typeface="Calibri"/>
                <a:sym typeface="Calibri"/>
              </a:rPr>
              <a:t>=f</a:t>
            </a:r>
            <a:r>
              <a:rPr baseline="-25000" lang="en-US" sz="2800">
                <a:latin typeface="Calibri"/>
                <a:ea typeface="Calibri"/>
                <a:cs typeface="Calibri"/>
                <a:sym typeface="Calibri"/>
              </a:rPr>
              <a:t>c</a:t>
            </a:r>
            <a:r>
              <a:rPr lang="en-US" sz="2800">
                <a:latin typeface="Calibri"/>
                <a:ea typeface="Calibri"/>
                <a:cs typeface="Calibri"/>
                <a:sym typeface="Calibri"/>
              </a:rPr>
              <a:t>-Δf.</a:t>
            </a:r>
            <a:endParaRPr/>
          </a:p>
          <a:p>
            <a:pPr indent="-165100" lvl="0" marL="342900" rtl="0" algn="l">
              <a:spcBef>
                <a:spcPts val="560"/>
              </a:spcBef>
              <a:spcAft>
                <a:spcPts val="0"/>
              </a:spcAft>
              <a:buClr>
                <a:schemeClr val="dk1"/>
              </a:buClr>
              <a:buSzPts val="2800"/>
              <a:buFont typeface="Arial"/>
              <a:buNone/>
            </a:pPr>
            <a:r>
              <a:t/>
            </a:r>
            <a:endParaRPr sz="2800">
              <a:latin typeface="Calibri"/>
              <a:ea typeface="Calibri"/>
              <a:cs typeface="Calibri"/>
              <a:sym typeface="Calibri"/>
            </a:endParaRPr>
          </a:p>
        </p:txBody>
      </p:sp>
      <p:pic>
        <p:nvPicPr>
          <p:cNvPr descr="download.png" id="674" name="Google Shape;674;p59"/>
          <p:cNvPicPr preferRelativeResize="0"/>
          <p:nvPr/>
        </p:nvPicPr>
        <p:blipFill rotWithShape="1">
          <a:blip r:embed="rId3">
            <a:alphaModFix/>
          </a:blip>
          <a:srcRect b="0" l="0" r="0" t="0"/>
          <a:stretch/>
        </p:blipFill>
        <p:spPr>
          <a:xfrm>
            <a:off x="514350" y="160338"/>
            <a:ext cx="704850" cy="4016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6"/>
          <p:cNvPicPr preferRelativeResize="0"/>
          <p:nvPr/>
        </p:nvPicPr>
        <p:blipFill rotWithShape="1">
          <a:blip r:embed="rId3">
            <a:alphaModFix/>
          </a:blip>
          <a:srcRect b="0" l="0" r="0" t="0"/>
          <a:stretch/>
        </p:blipFill>
        <p:spPr>
          <a:xfrm>
            <a:off x="838200" y="1219200"/>
            <a:ext cx="7716838" cy="5113338"/>
          </a:xfrm>
          <a:prstGeom prst="rect">
            <a:avLst/>
          </a:prstGeom>
          <a:noFill/>
          <a:ln>
            <a:noFill/>
          </a:ln>
        </p:spPr>
      </p:pic>
      <p:pic>
        <p:nvPicPr>
          <p:cNvPr descr="download.png" id="136" name="Google Shape;136;p6"/>
          <p:cNvPicPr preferRelativeResize="0"/>
          <p:nvPr/>
        </p:nvPicPr>
        <p:blipFill rotWithShape="1">
          <a:blip r:embed="rId4">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br>
              <a:rPr lang="en-US" sz="3400">
                <a:solidFill>
                  <a:schemeClr val="folHlink"/>
                </a:solidFill>
                <a:latin typeface="Times New Roman"/>
                <a:ea typeface="Times New Roman"/>
                <a:cs typeface="Times New Roman"/>
                <a:sym typeface="Times New Roman"/>
              </a:rPr>
            </a:br>
            <a:r>
              <a:rPr lang="en-US" sz="3400">
                <a:solidFill>
                  <a:schemeClr val="folHlink"/>
                </a:solidFill>
                <a:latin typeface="Times New Roman"/>
                <a:ea typeface="Times New Roman"/>
                <a:cs typeface="Times New Roman"/>
                <a:sym typeface="Times New Roman"/>
              </a:rPr>
              <a:t>Figure 6  </a:t>
            </a:r>
            <a:r>
              <a:rPr i="1" lang="en-US" sz="3400">
                <a:latin typeface="Times New Roman"/>
                <a:ea typeface="Times New Roman"/>
                <a:cs typeface="Times New Roman"/>
                <a:sym typeface="Times New Roman"/>
              </a:rPr>
              <a:t>Binary frequency shift keying (BFSK)</a:t>
            </a:r>
            <a:br>
              <a:rPr i="1" lang="en-US" sz="3400">
                <a:latin typeface="Times New Roman"/>
                <a:ea typeface="Times New Roman"/>
                <a:cs typeface="Times New Roman"/>
                <a:sym typeface="Times New Roman"/>
              </a:rPr>
            </a:br>
            <a:endParaRPr sz="3400"/>
          </a:p>
        </p:txBody>
      </p:sp>
      <p:pic>
        <p:nvPicPr>
          <p:cNvPr id="680" name="Google Shape;680;p60"/>
          <p:cNvPicPr preferRelativeResize="0"/>
          <p:nvPr>
            <p:ph idx="1" type="body"/>
          </p:nvPr>
        </p:nvPicPr>
        <p:blipFill rotWithShape="1">
          <a:blip r:embed="rId3">
            <a:alphaModFix/>
          </a:blip>
          <a:srcRect b="0" l="0" r="0" t="0"/>
          <a:stretch/>
        </p:blipFill>
        <p:spPr>
          <a:xfrm>
            <a:off x="457200" y="1676400"/>
            <a:ext cx="8229600" cy="3454400"/>
          </a:xfrm>
          <a:prstGeom prst="rect">
            <a:avLst/>
          </a:prstGeom>
          <a:noFill/>
          <a:ln>
            <a:noFill/>
          </a:ln>
        </p:spPr>
      </p:pic>
      <p:pic>
        <p:nvPicPr>
          <p:cNvPr descr="download.png" id="681" name="Google Shape;681;p60"/>
          <p:cNvPicPr preferRelativeResize="0"/>
          <p:nvPr/>
        </p:nvPicPr>
        <p:blipFill rotWithShape="1">
          <a:blip r:embed="rId4">
            <a:alphaModFix/>
          </a:blip>
          <a:srcRect b="0" l="0" r="0" t="0"/>
          <a:stretch/>
        </p:blipFill>
        <p:spPr>
          <a:xfrm>
            <a:off x="514350" y="160338"/>
            <a:ext cx="704850" cy="40163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Bandwidth of FSK</a:t>
            </a:r>
            <a:endParaRPr/>
          </a:p>
        </p:txBody>
      </p:sp>
      <p:sp>
        <p:nvSpPr>
          <p:cNvPr id="687" name="Google Shape;687;p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If the difference between the two frequencies (f</a:t>
            </a:r>
            <a:r>
              <a:rPr baseline="-25000" lang="en-US"/>
              <a:t>1</a:t>
            </a:r>
            <a:r>
              <a:rPr lang="en-US"/>
              <a:t> and f</a:t>
            </a:r>
            <a:r>
              <a:rPr baseline="-25000" lang="en-US"/>
              <a:t>2</a:t>
            </a:r>
            <a:r>
              <a:rPr lang="en-US"/>
              <a:t>) is 2</a:t>
            </a:r>
            <a:r>
              <a:rPr lang="en-US">
                <a:latin typeface="Noto Sans Symbols"/>
                <a:ea typeface="Noto Sans Symbols"/>
                <a:cs typeface="Noto Sans Symbols"/>
                <a:sym typeface="Noto Sans Symbols"/>
              </a:rPr>
              <a:t>Δ</a:t>
            </a:r>
            <a:r>
              <a:rPr lang="en-US"/>
              <a:t>f, then the required BW B will be:</a:t>
            </a:r>
            <a:endParaRPr/>
          </a:p>
          <a:p>
            <a:pPr indent="-342900" lvl="0" marL="342900" rtl="0" algn="ctr">
              <a:spcBef>
                <a:spcPts val="640"/>
              </a:spcBef>
              <a:spcAft>
                <a:spcPts val="0"/>
              </a:spcAft>
              <a:buClr>
                <a:schemeClr val="dk1"/>
              </a:buClr>
              <a:buSzPts val="3200"/>
              <a:buFont typeface="Noto Sans Symbols"/>
              <a:buNone/>
            </a:pPr>
            <a:r>
              <a:rPr lang="en-US"/>
              <a:t>B = (1+d)xS +2</a:t>
            </a:r>
            <a:r>
              <a:rPr lang="en-US">
                <a:latin typeface="Noto Sans Symbols"/>
                <a:ea typeface="Noto Sans Symbols"/>
                <a:cs typeface="Noto Sans Symbols"/>
                <a:sym typeface="Noto Sans Symbols"/>
              </a:rPr>
              <a:t>Δ</a:t>
            </a:r>
            <a:r>
              <a:rPr lang="en-US"/>
              <a:t>f</a:t>
            </a:r>
            <a:endParaRPr/>
          </a:p>
          <a:p>
            <a:pPr indent="-139700" lvl="0" marL="342900" rtl="0" algn="l">
              <a:spcBef>
                <a:spcPts val="640"/>
              </a:spcBef>
              <a:spcAft>
                <a:spcPts val="0"/>
              </a:spcAft>
              <a:buClr>
                <a:schemeClr val="dk1"/>
              </a:buClr>
              <a:buSzPts val="3200"/>
              <a:buNone/>
            </a:pPr>
            <a:r>
              <a:t/>
            </a:r>
            <a:endParaRPr/>
          </a:p>
        </p:txBody>
      </p:sp>
      <p:pic>
        <p:nvPicPr>
          <p:cNvPr descr="download.png" id="688" name="Google Shape;688;p61"/>
          <p:cNvPicPr preferRelativeResize="0"/>
          <p:nvPr/>
        </p:nvPicPr>
        <p:blipFill rotWithShape="1">
          <a:blip r:embed="rId3">
            <a:alphaModFix/>
          </a:blip>
          <a:srcRect b="0" l="0" r="0" t="0"/>
          <a:stretch/>
        </p:blipFill>
        <p:spPr>
          <a:xfrm>
            <a:off x="514350" y="160338"/>
            <a:ext cx="704850" cy="40163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62"/>
          <p:cNvSpPr txBox="1"/>
          <p:nvPr>
            <p:ph idx="1" type="body"/>
          </p:nvPr>
        </p:nvSpPr>
        <p:spPr>
          <a:xfrm>
            <a:off x="457200" y="-152400"/>
            <a:ext cx="8229600" cy="62785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rPr i="1" lang="en-US">
                <a:latin typeface="Times New Roman"/>
                <a:ea typeface="Times New Roman"/>
                <a:cs typeface="Times New Roman"/>
                <a:sym typeface="Times New Roman"/>
              </a:rPr>
              <a:t>Example 5</a:t>
            </a:r>
            <a:endParaRPr/>
          </a:p>
          <a:p>
            <a:pPr indent="-342900" lvl="0" marL="342900" rtl="0" algn="l">
              <a:spcBef>
                <a:spcPts val="640"/>
              </a:spcBef>
              <a:spcAft>
                <a:spcPts val="0"/>
              </a:spcAft>
              <a:buClr>
                <a:schemeClr val="dk1"/>
              </a:buClr>
              <a:buSzPts val="3200"/>
              <a:buChar char="•"/>
            </a:pPr>
            <a:r>
              <a:rPr i="1" lang="en-US">
                <a:latin typeface="Times New Roman"/>
                <a:ea typeface="Times New Roman"/>
                <a:cs typeface="Times New Roman"/>
                <a:sym typeface="Times New Roman"/>
              </a:rPr>
              <a:t>We have an available bandwidth of 100 kHz which spans from 200 to 300 kHz. What should be the carrier frequency and the bit rate if we modulated our data by using FSK with d = 1?</a:t>
            </a:r>
            <a:endParaRPr/>
          </a:p>
          <a:p>
            <a:pPr indent="-342900" lvl="0" marL="342900" rtl="0" algn="just">
              <a:spcBef>
                <a:spcPts val="640"/>
              </a:spcBef>
              <a:spcAft>
                <a:spcPts val="0"/>
              </a:spcAft>
              <a:buClr>
                <a:schemeClr val="hlink"/>
              </a:buClr>
              <a:buSzPts val="3200"/>
              <a:buFont typeface="Arial"/>
              <a:buNone/>
            </a:pPr>
            <a:r>
              <a:rPr i="1" lang="en-US">
                <a:solidFill>
                  <a:schemeClr val="hlink"/>
                </a:solidFill>
                <a:latin typeface="Times New Roman"/>
                <a:ea typeface="Times New Roman"/>
                <a:cs typeface="Times New Roman"/>
                <a:sym typeface="Times New Roman"/>
              </a:rPr>
              <a:t>  Solution</a:t>
            </a:r>
            <a:endParaRPr/>
          </a:p>
          <a:p>
            <a:pPr indent="-342900" lvl="0" marL="342900" rtl="0" algn="just">
              <a:spcBef>
                <a:spcPts val="640"/>
              </a:spcBef>
              <a:spcAft>
                <a:spcPts val="0"/>
              </a:spcAft>
              <a:buClr>
                <a:schemeClr val="dk1"/>
              </a:buClr>
              <a:buSzPts val="3200"/>
              <a:buChar char="•"/>
            </a:pPr>
            <a:r>
              <a:rPr i="1" lang="en-US">
                <a:latin typeface="Times"/>
                <a:ea typeface="Times"/>
                <a:cs typeface="Times"/>
                <a:sym typeface="Times"/>
              </a:rPr>
              <a:t>This problem is similar to Example 5.3, but we are modulating by using FSK. The midpoint of the band is at 250 kHz. We choose 2Δf to be 50 kHz; this means</a:t>
            </a:r>
            <a:endParaRPr/>
          </a:p>
          <a:p>
            <a:pPr indent="-342900" lvl="0" marL="342900" rtl="0" algn="l">
              <a:spcBef>
                <a:spcPts val="640"/>
              </a:spcBef>
              <a:spcAft>
                <a:spcPts val="0"/>
              </a:spcAft>
              <a:buClr>
                <a:schemeClr val="dk1"/>
              </a:buClr>
              <a:buSzPts val="3200"/>
              <a:buFont typeface="Arial"/>
              <a:buNone/>
            </a:pPr>
            <a:r>
              <a:t/>
            </a:r>
            <a:endParaRPr i="1">
              <a:latin typeface="Times New Roman"/>
              <a:ea typeface="Times New Roman"/>
              <a:cs typeface="Times New Roman"/>
              <a:sym typeface="Times New Roman"/>
            </a:endParaRPr>
          </a:p>
          <a:p>
            <a:pPr indent="-139700" lvl="0" marL="342900" rtl="0" algn="l">
              <a:spcBef>
                <a:spcPts val="640"/>
              </a:spcBef>
              <a:spcAft>
                <a:spcPts val="0"/>
              </a:spcAft>
              <a:buClr>
                <a:schemeClr val="dk1"/>
              </a:buClr>
              <a:buSzPts val="3200"/>
              <a:buNone/>
            </a:pPr>
            <a:r>
              <a:t/>
            </a:r>
            <a:endParaRPr/>
          </a:p>
        </p:txBody>
      </p:sp>
      <p:pic>
        <p:nvPicPr>
          <p:cNvPr id="694" name="Google Shape;694;p62"/>
          <p:cNvPicPr preferRelativeResize="0"/>
          <p:nvPr/>
        </p:nvPicPr>
        <p:blipFill rotWithShape="1">
          <a:blip r:embed="rId3">
            <a:alphaModFix/>
          </a:blip>
          <a:srcRect b="0" l="0" r="0" t="0"/>
          <a:stretch/>
        </p:blipFill>
        <p:spPr>
          <a:xfrm>
            <a:off x="762000" y="6172200"/>
            <a:ext cx="8193088" cy="350838"/>
          </a:xfrm>
          <a:prstGeom prst="rect">
            <a:avLst/>
          </a:prstGeom>
          <a:noFill/>
          <a:ln cap="flat" cmpd="thickThin" w="57150">
            <a:solidFill>
              <a:schemeClr val="folHlink"/>
            </a:solidFill>
            <a:prstDash val="solid"/>
            <a:miter lim="800000"/>
            <a:headEnd len="sm" w="sm" type="none"/>
            <a:tailEnd len="sm" w="sm" type="none"/>
          </a:ln>
        </p:spPr>
      </p:pic>
      <p:pic>
        <p:nvPicPr>
          <p:cNvPr descr="download.png" id="695" name="Google Shape;695;p62"/>
          <p:cNvPicPr preferRelativeResize="0"/>
          <p:nvPr/>
        </p:nvPicPr>
        <p:blipFill rotWithShape="1">
          <a:blip r:embed="rId4">
            <a:alphaModFix/>
          </a:blip>
          <a:srcRect b="0" l="0" r="0" t="0"/>
          <a:stretch/>
        </p:blipFill>
        <p:spPr>
          <a:xfrm>
            <a:off x="6096000" y="0"/>
            <a:ext cx="704850" cy="40163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Coherent and Non Coherent</a:t>
            </a:r>
            <a:endParaRPr/>
          </a:p>
        </p:txBody>
      </p:sp>
      <p:sp>
        <p:nvSpPr>
          <p:cNvPr id="701" name="Google Shape;701;p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 Two implementations of BFSK: </a:t>
            </a:r>
            <a:endParaRPr/>
          </a:p>
          <a:p>
            <a:pPr indent="-342900" lvl="0" marL="342900" rtl="0" algn="l">
              <a:spcBef>
                <a:spcPts val="640"/>
              </a:spcBef>
              <a:spcAft>
                <a:spcPts val="0"/>
              </a:spcAft>
              <a:buClr>
                <a:schemeClr val="dk1"/>
              </a:buClr>
              <a:buSzPts val="3200"/>
              <a:buFont typeface="Arial"/>
              <a:buNone/>
            </a:pPr>
            <a:r>
              <a:rPr lang="en-US"/>
              <a:t>                noncoherent and coherent.</a:t>
            </a:r>
            <a:endParaRPr/>
          </a:p>
          <a:p>
            <a:pPr indent="-342900" lvl="0" marL="342900" rtl="0" algn="l">
              <a:spcBef>
                <a:spcPts val="640"/>
              </a:spcBef>
              <a:spcAft>
                <a:spcPts val="0"/>
              </a:spcAft>
              <a:buClr>
                <a:schemeClr val="dk1"/>
              </a:buClr>
              <a:buSzPts val="3200"/>
              <a:buChar char="•"/>
            </a:pPr>
            <a:r>
              <a:rPr lang="en-US"/>
              <a:t>In a non-coherent FSK scheme, when we change from one frequency to the other, we do not adhere to the current phase of the signal. </a:t>
            </a:r>
            <a:endParaRPr/>
          </a:p>
          <a:p>
            <a:pPr indent="-342900" lvl="0" marL="342900" rtl="0" algn="l">
              <a:spcBef>
                <a:spcPts val="640"/>
              </a:spcBef>
              <a:spcAft>
                <a:spcPts val="0"/>
              </a:spcAft>
              <a:buClr>
                <a:schemeClr val="dk1"/>
              </a:buClr>
              <a:buSzPts val="3200"/>
              <a:buChar char="•"/>
            </a:pPr>
            <a:r>
              <a:rPr lang="en-US"/>
              <a:t>In coherent FSK, the switch from one frequency signal to the other only occurs at the same phase in the signal.</a:t>
            </a:r>
            <a:endParaRPr/>
          </a:p>
          <a:p>
            <a:pPr indent="-139700" lvl="0" marL="342900" rtl="0" algn="l">
              <a:spcBef>
                <a:spcPts val="640"/>
              </a:spcBef>
              <a:spcAft>
                <a:spcPts val="0"/>
              </a:spcAft>
              <a:buClr>
                <a:schemeClr val="dk1"/>
              </a:buClr>
              <a:buSzPts val="3200"/>
              <a:buNone/>
            </a:pPr>
            <a:r>
              <a:t/>
            </a:r>
            <a:endParaRPr/>
          </a:p>
        </p:txBody>
      </p:sp>
      <p:pic>
        <p:nvPicPr>
          <p:cNvPr descr="download.png" id="702" name="Google Shape;702;p63"/>
          <p:cNvPicPr preferRelativeResize="0"/>
          <p:nvPr/>
        </p:nvPicPr>
        <p:blipFill rotWithShape="1">
          <a:blip r:embed="rId3">
            <a:alphaModFix/>
          </a:blip>
          <a:srcRect b="0" l="0" r="0" t="0"/>
          <a:stretch/>
        </p:blipFill>
        <p:spPr>
          <a:xfrm>
            <a:off x="514350" y="160338"/>
            <a:ext cx="704850" cy="40163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64"/>
          <p:cNvSpPr txBox="1"/>
          <p:nvPr>
            <p:ph idx="1" type="body"/>
          </p:nvPr>
        </p:nvSpPr>
        <p:spPr>
          <a:xfrm>
            <a:off x="457200" y="304800"/>
            <a:ext cx="8229600" cy="6172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sz="2800"/>
              <a:t>    Noncoherent BFSK can be implemented by treating</a:t>
            </a:r>
            <a:endParaRPr/>
          </a:p>
          <a:p>
            <a:pPr indent="-342900" lvl="0" marL="342900" rtl="0" algn="l">
              <a:spcBef>
                <a:spcPts val="560"/>
              </a:spcBef>
              <a:spcAft>
                <a:spcPts val="0"/>
              </a:spcAft>
              <a:buClr>
                <a:schemeClr val="dk1"/>
              </a:buClr>
              <a:buSzPts val="2800"/>
              <a:buFont typeface="Arial"/>
              <a:buNone/>
            </a:pPr>
            <a:r>
              <a:rPr lang="en-US" sz="2800"/>
              <a:t>    BFSK as two ASK modulations and using two carrier frequencies. </a:t>
            </a:r>
            <a:endParaRPr/>
          </a:p>
          <a:p>
            <a:pPr indent="-342900" lvl="0" marL="342900" rtl="0" algn="l">
              <a:spcBef>
                <a:spcPts val="560"/>
              </a:spcBef>
              <a:spcAft>
                <a:spcPts val="0"/>
              </a:spcAft>
              <a:buClr>
                <a:schemeClr val="dk1"/>
              </a:buClr>
              <a:buSzPts val="2800"/>
              <a:buChar char="•"/>
            </a:pPr>
            <a:r>
              <a:rPr lang="en-US" sz="2800"/>
              <a:t>Coherent BFSK can be implemented by using one </a:t>
            </a:r>
            <a:r>
              <a:rPr i="1" lang="en-US" sz="2800"/>
              <a:t>voltage-controlled oscillator (VeO) that changes its frequency </a:t>
            </a:r>
            <a:r>
              <a:rPr lang="en-US" sz="2800"/>
              <a:t>according to the input voltage.</a:t>
            </a:r>
            <a:endParaRPr/>
          </a:p>
          <a:p>
            <a:pPr indent="-342900" lvl="0" marL="342900" rtl="0" algn="l">
              <a:spcBef>
                <a:spcPts val="560"/>
              </a:spcBef>
              <a:spcAft>
                <a:spcPts val="0"/>
              </a:spcAft>
              <a:buClr>
                <a:schemeClr val="dk1"/>
              </a:buClr>
              <a:buSzPts val="2800"/>
              <a:buChar char="•"/>
            </a:pPr>
            <a:r>
              <a:rPr lang="en-US" sz="2800"/>
              <a:t> Figure 7 shows the simplified idea behind the</a:t>
            </a:r>
            <a:endParaRPr/>
          </a:p>
          <a:p>
            <a:pPr indent="-342900" lvl="0" marL="342900" rtl="0" algn="l">
              <a:spcBef>
                <a:spcPts val="560"/>
              </a:spcBef>
              <a:spcAft>
                <a:spcPts val="0"/>
              </a:spcAft>
              <a:buClr>
                <a:schemeClr val="dk1"/>
              </a:buClr>
              <a:buSzPts val="2800"/>
              <a:buFont typeface="Arial"/>
              <a:buNone/>
            </a:pPr>
            <a:r>
              <a:rPr lang="en-US" sz="2800"/>
              <a:t>      second implementation.</a:t>
            </a:r>
            <a:endParaRPr/>
          </a:p>
          <a:p>
            <a:pPr indent="-342900" lvl="0" marL="342900" rtl="0" algn="l">
              <a:spcBef>
                <a:spcPts val="560"/>
              </a:spcBef>
              <a:spcAft>
                <a:spcPts val="0"/>
              </a:spcAft>
              <a:buClr>
                <a:schemeClr val="dk1"/>
              </a:buClr>
              <a:buSzPts val="2800"/>
              <a:buChar char="•"/>
            </a:pPr>
            <a:r>
              <a:rPr lang="en-US" sz="2800"/>
              <a:t> The input to the oscillator is the unipolar NRZ signal.</a:t>
            </a:r>
            <a:endParaRPr/>
          </a:p>
          <a:p>
            <a:pPr indent="-342900" lvl="0" marL="342900" rtl="0" algn="l">
              <a:spcBef>
                <a:spcPts val="560"/>
              </a:spcBef>
              <a:spcAft>
                <a:spcPts val="0"/>
              </a:spcAft>
              <a:buClr>
                <a:schemeClr val="dk1"/>
              </a:buClr>
              <a:buSzPts val="2800"/>
              <a:buChar char="•"/>
            </a:pPr>
            <a:r>
              <a:rPr lang="en-US" sz="2800"/>
              <a:t>When the amplitude of NRZ is zero, the oscillator keeps its regular frequency; </a:t>
            </a:r>
            <a:endParaRPr/>
          </a:p>
          <a:p>
            <a:pPr indent="-342900" lvl="0" marL="342900" rtl="0" algn="l">
              <a:spcBef>
                <a:spcPts val="560"/>
              </a:spcBef>
              <a:spcAft>
                <a:spcPts val="0"/>
              </a:spcAft>
              <a:buClr>
                <a:schemeClr val="dk1"/>
              </a:buClr>
              <a:buSzPts val="2800"/>
              <a:buChar char="•"/>
            </a:pPr>
            <a:r>
              <a:rPr lang="en-US" sz="2800"/>
              <a:t>when the amplitude is positive, the frequency is increased.</a:t>
            </a:r>
            <a:endParaRPr/>
          </a:p>
        </p:txBody>
      </p:sp>
      <p:pic>
        <p:nvPicPr>
          <p:cNvPr descr="download.png" id="709" name="Google Shape;709;p64"/>
          <p:cNvPicPr preferRelativeResize="0"/>
          <p:nvPr/>
        </p:nvPicPr>
        <p:blipFill rotWithShape="1">
          <a:blip r:embed="rId3">
            <a:alphaModFix/>
          </a:blip>
          <a:srcRect b="0" l="0" r="0" t="0"/>
          <a:stretch/>
        </p:blipFill>
        <p:spPr>
          <a:xfrm>
            <a:off x="514350" y="160338"/>
            <a:ext cx="704850" cy="40163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400">
                <a:solidFill>
                  <a:schemeClr val="folHlink"/>
                </a:solidFill>
                <a:latin typeface="Times New Roman"/>
                <a:ea typeface="Times New Roman"/>
                <a:cs typeface="Times New Roman"/>
                <a:sym typeface="Times New Roman"/>
              </a:rPr>
              <a:t>Figure 7 </a:t>
            </a:r>
            <a:r>
              <a:rPr i="1" lang="en-US" sz="3600"/>
              <a:t>Implementation of BFSK</a:t>
            </a:r>
            <a:br>
              <a:rPr i="1" lang="en-US" sz="3400">
                <a:latin typeface="Times New Roman"/>
                <a:ea typeface="Times New Roman"/>
                <a:cs typeface="Times New Roman"/>
                <a:sym typeface="Times New Roman"/>
              </a:rPr>
            </a:br>
            <a:endParaRPr sz="3400"/>
          </a:p>
        </p:txBody>
      </p:sp>
      <p:pic>
        <p:nvPicPr>
          <p:cNvPr id="716" name="Google Shape;716;p65"/>
          <p:cNvPicPr preferRelativeResize="0"/>
          <p:nvPr>
            <p:ph idx="1" type="body"/>
          </p:nvPr>
        </p:nvPicPr>
        <p:blipFill rotWithShape="1">
          <a:blip r:embed="rId3">
            <a:alphaModFix/>
          </a:blip>
          <a:srcRect b="0" l="0" r="0" t="0"/>
          <a:stretch/>
        </p:blipFill>
        <p:spPr>
          <a:xfrm>
            <a:off x="457200" y="1752600"/>
            <a:ext cx="8229600" cy="3333750"/>
          </a:xfrm>
          <a:prstGeom prst="rect">
            <a:avLst/>
          </a:prstGeom>
          <a:noFill/>
          <a:ln>
            <a:noFill/>
          </a:ln>
        </p:spPr>
      </p:pic>
      <p:pic>
        <p:nvPicPr>
          <p:cNvPr descr="download.png" id="717" name="Google Shape;717;p65"/>
          <p:cNvPicPr preferRelativeResize="0"/>
          <p:nvPr/>
        </p:nvPicPr>
        <p:blipFill rotWithShape="1">
          <a:blip r:embed="rId4">
            <a:alphaModFix/>
          </a:blip>
          <a:srcRect b="0" l="0" r="0" t="0"/>
          <a:stretch/>
        </p:blipFill>
        <p:spPr>
          <a:xfrm>
            <a:off x="514350" y="160338"/>
            <a:ext cx="704850" cy="40163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Multi level FSK</a:t>
            </a:r>
            <a:endParaRPr/>
          </a:p>
        </p:txBody>
      </p:sp>
      <p:sp>
        <p:nvSpPr>
          <p:cNvPr id="723" name="Google Shape;723;p6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Similarly to ASK, FSK can use multiple bits per signal element.</a:t>
            </a:r>
            <a:endParaRPr/>
          </a:p>
          <a:p>
            <a:pPr indent="-342900" lvl="0" marL="342900" rtl="0" algn="l">
              <a:spcBef>
                <a:spcPts val="640"/>
              </a:spcBef>
              <a:spcAft>
                <a:spcPts val="0"/>
              </a:spcAft>
              <a:buClr>
                <a:schemeClr val="dk1"/>
              </a:buClr>
              <a:buSzPts val="3200"/>
              <a:buChar char="•"/>
            </a:pPr>
            <a:r>
              <a:rPr lang="en-US"/>
              <a:t>That means we need to provision for multiple frequencies, each one to represent a group of data bits.</a:t>
            </a:r>
            <a:endParaRPr/>
          </a:p>
          <a:p>
            <a:pPr indent="-342900" lvl="0" marL="342900" rtl="0" algn="l">
              <a:spcBef>
                <a:spcPts val="640"/>
              </a:spcBef>
              <a:spcAft>
                <a:spcPts val="0"/>
              </a:spcAft>
              <a:buClr>
                <a:schemeClr val="dk1"/>
              </a:buClr>
              <a:buSzPts val="3200"/>
              <a:buChar char="•"/>
            </a:pPr>
            <a:r>
              <a:rPr lang="en-US"/>
              <a:t>The bandwidth for FSK can be higher</a:t>
            </a:r>
            <a:endParaRPr/>
          </a:p>
          <a:p>
            <a:pPr indent="-342900" lvl="0" marL="342900" rtl="0" algn="ctr">
              <a:spcBef>
                <a:spcPts val="640"/>
              </a:spcBef>
              <a:spcAft>
                <a:spcPts val="0"/>
              </a:spcAft>
              <a:buClr>
                <a:schemeClr val="dk1"/>
              </a:buClr>
              <a:buSzPts val="3200"/>
              <a:buFont typeface="Noto Sans Symbols"/>
              <a:buNone/>
            </a:pPr>
            <a:r>
              <a:rPr lang="en-US"/>
              <a:t>B = (1+d)xS + (L-1)/2</a:t>
            </a:r>
            <a:r>
              <a:rPr lang="en-US">
                <a:latin typeface="Noto Sans Symbols"/>
                <a:ea typeface="Noto Sans Symbols"/>
                <a:cs typeface="Noto Sans Symbols"/>
                <a:sym typeface="Noto Sans Symbols"/>
              </a:rPr>
              <a:t>Δ</a:t>
            </a:r>
            <a:r>
              <a:rPr lang="en-US"/>
              <a:t>f = LxS</a:t>
            </a:r>
            <a:endParaRPr/>
          </a:p>
          <a:p>
            <a:pPr indent="-139700" lvl="0" marL="342900" rtl="0" algn="l">
              <a:spcBef>
                <a:spcPts val="640"/>
              </a:spcBef>
              <a:spcAft>
                <a:spcPts val="0"/>
              </a:spcAft>
              <a:buClr>
                <a:schemeClr val="dk1"/>
              </a:buClr>
              <a:buSzPts val="3200"/>
              <a:buNone/>
            </a:pPr>
            <a:r>
              <a:t/>
            </a:r>
            <a:endParaRPr/>
          </a:p>
        </p:txBody>
      </p:sp>
      <p:pic>
        <p:nvPicPr>
          <p:cNvPr descr="download.png" id="724" name="Google Shape;724;p66"/>
          <p:cNvPicPr preferRelativeResize="0"/>
          <p:nvPr/>
        </p:nvPicPr>
        <p:blipFill rotWithShape="1">
          <a:blip r:embed="rId3">
            <a:alphaModFix/>
          </a:blip>
          <a:srcRect b="0" l="0" r="0" t="0"/>
          <a:stretch/>
        </p:blipFill>
        <p:spPr>
          <a:xfrm>
            <a:off x="514350" y="160338"/>
            <a:ext cx="704850" cy="40163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67"/>
          <p:cNvSpPr txBox="1"/>
          <p:nvPr>
            <p:ph idx="1" type="body"/>
          </p:nvPr>
        </p:nvSpPr>
        <p:spPr>
          <a:xfrm>
            <a:off x="457200" y="228600"/>
            <a:ext cx="8458200" cy="6934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rPr i="1" lang="en-US">
                <a:latin typeface="Times New Roman"/>
                <a:ea typeface="Times New Roman"/>
                <a:cs typeface="Times New Roman"/>
                <a:sym typeface="Times New Roman"/>
              </a:rPr>
              <a:t>Example 6</a:t>
            </a:r>
            <a:endParaRPr/>
          </a:p>
          <a:p>
            <a:pPr indent="-342900" lvl="0" marL="342900" rtl="0" algn="l">
              <a:spcBef>
                <a:spcPts val="640"/>
              </a:spcBef>
              <a:spcAft>
                <a:spcPts val="0"/>
              </a:spcAft>
              <a:buClr>
                <a:schemeClr val="dk1"/>
              </a:buClr>
              <a:buSzPts val="3200"/>
              <a:buChar char="•"/>
            </a:pPr>
            <a:r>
              <a:rPr i="1" lang="en-US">
                <a:latin typeface="Times New Roman"/>
                <a:ea typeface="Times New Roman"/>
                <a:cs typeface="Times New Roman"/>
                <a:sym typeface="Times New Roman"/>
              </a:rPr>
              <a:t>We need to send data 3 bits at a time at a bit rate of 3 Mbps. The carrier frequency is 10 MHz. Calculate the number of levels (different frequencies), the baud rate, and the bandwidth.</a:t>
            </a:r>
            <a:endParaRPr/>
          </a:p>
          <a:p>
            <a:pPr indent="-342900" lvl="0" marL="342900" rtl="0" algn="just">
              <a:spcBef>
                <a:spcPts val="640"/>
              </a:spcBef>
              <a:spcAft>
                <a:spcPts val="0"/>
              </a:spcAft>
              <a:buClr>
                <a:schemeClr val="hlink"/>
              </a:buClr>
              <a:buSzPts val="3200"/>
              <a:buFont typeface="Arial"/>
              <a:buNone/>
            </a:pPr>
            <a:r>
              <a:rPr i="1" lang="en-US">
                <a:solidFill>
                  <a:schemeClr val="hlink"/>
                </a:solidFill>
                <a:latin typeface="Times New Roman"/>
                <a:ea typeface="Times New Roman"/>
                <a:cs typeface="Times New Roman"/>
                <a:sym typeface="Times New Roman"/>
              </a:rPr>
              <a:t>Solution</a:t>
            </a:r>
            <a:endParaRPr/>
          </a:p>
          <a:p>
            <a:pPr indent="-342900" lvl="0" marL="342900" rtl="0" algn="just">
              <a:spcBef>
                <a:spcPts val="640"/>
              </a:spcBef>
              <a:spcAft>
                <a:spcPts val="0"/>
              </a:spcAft>
              <a:buClr>
                <a:schemeClr val="dk1"/>
              </a:buClr>
              <a:buSzPts val="3200"/>
              <a:buChar char="•"/>
            </a:pPr>
            <a:r>
              <a:rPr i="1" lang="en-US">
                <a:latin typeface="Times"/>
                <a:ea typeface="Times"/>
                <a:cs typeface="Times"/>
                <a:sym typeface="Times"/>
              </a:rPr>
              <a:t>We can have L = 2</a:t>
            </a:r>
            <a:r>
              <a:rPr baseline="30000" i="1" lang="en-US">
                <a:latin typeface="Times"/>
                <a:ea typeface="Times"/>
                <a:cs typeface="Times"/>
                <a:sym typeface="Times"/>
              </a:rPr>
              <a:t>3</a:t>
            </a:r>
            <a:r>
              <a:rPr i="1" lang="en-US">
                <a:latin typeface="Times"/>
                <a:ea typeface="Times"/>
                <a:cs typeface="Times"/>
                <a:sym typeface="Times"/>
              </a:rPr>
              <a:t> = 8. The baud rate is S = 3 Mbps/3 = 1 Mbaud. This means that the carrier frequencies must be 1 MHz apart (2Δf = 1 MHz). The bandwidth is B = 8 × 1M = 8M. Figure 8 shows the allocation of frequencies and bandwidth.</a:t>
            </a:r>
            <a:endParaRPr/>
          </a:p>
          <a:p>
            <a:pPr indent="-139700" lvl="0" marL="342900" rtl="0" algn="l">
              <a:spcBef>
                <a:spcPts val="640"/>
              </a:spcBef>
              <a:spcAft>
                <a:spcPts val="0"/>
              </a:spcAft>
              <a:buClr>
                <a:schemeClr val="dk1"/>
              </a:buClr>
              <a:buSzPts val="3200"/>
              <a:buNone/>
            </a:pPr>
            <a:r>
              <a:t/>
            </a:r>
            <a:endParaRPr/>
          </a:p>
        </p:txBody>
      </p:sp>
      <p:pic>
        <p:nvPicPr>
          <p:cNvPr descr="download.png" id="730" name="Google Shape;730;p67"/>
          <p:cNvPicPr preferRelativeResize="0"/>
          <p:nvPr/>
        </p:nvPicPr>
        <p:blipFill rotWithShape="1">
          <a:blip r:embed="rId3">
            <a:alphaModFix/>
          </a:blip>
          <a:srcRect b="0" l="0" r="0" t="0"/>
          <a:stretch/>
        </p:blipFill>
        <p:spPr>
          <a:xfrm>
            <a:off x="6934200" y="304800"/>
            <a:ext cx="704850" cy="40163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br>
              <a:rPr lang="en-US" sz="3400">
                <a:solidFill>
                  <a:schemeClr val="folHlink"/>
                </a:solidFill>
                <a:latin typeface="Times New Roman"/>
                <a:ea typeface="Times New Roman"/>
                <a:cs typeface="Times New Roman"/>
                <a:sym typeface="Times New Roman"/>
              </a:rPr>
            </a:br>
            <a:r>
              <a:rPr lang="en-US" sz="3400">
                <a:solidFill>
                  <a:schemeClr val="folHlink"/>
                </a:solidFill>
                <a:latin typeface="Times New Roman"/>
                <a:ea typeface="Times New Roman"/>
                <a:cs typeface="Times New Roman"/>
                <a:sym typeface="Times New Roman"/>
              </a:rPr>
              <a:t>Figure 8  </a:t>
            </a:r>
            <a:r>
              <a:rPr i="1" lang="en-US" sz="3400">
                <a:latin typeface="Times New Roman"/>
                <a:ea typeface="Times New Roman"/>
                <a:cs typeface="Times New Roman"/>
                <a:sym typeface="Times New Roman"/>
              </a:rPr>
              <a:t>Bandwidth of MFSK used in Example 6</a:t>
            </a:r>
            <a:endParaRPr/>
          </a:p>
        </p:txBody>
      </p:sp>
      <p:pic>
        <p:nvPicPr>
          <p:cNvPr id="736" name="Google Shape;736;p68"/>
          <p:cNvPicPr preferRelativeResize="0"/>
          <p:nvPr>
            <p:ph idx="1" type="body"/>
          </p:nvPr>
        </p:nvPicPr>
        <p:blipFill rotWithShape="1">
          <a:blip r:embed="rId3">
            <a:alphaModFix/>
          </a:blip>
          <a:srcRect b="0" l="0" r="0" t="0"/>
          <a:stretch/>
        </p:blipFill>
        <p:spPr>
          <a:xfrm>
            <a:off x="457200" y="1600200"/>
            <a:ext cx="8229600" cy="3244850"/>
          </a:xfrm>
          <a:prstGeom prst="rect">
            <a:avLst/>
          </a:prstGeom>
          <a:noFill/>
          <a:ln>
            <a:noFill/>
          </a:ln>
        </p:spPr>
      </p:pic>
      <p:pic>
        <p:nvPicPr>
          <p:cNvPr descr="download.png" id="737" name="Google Shape;737;p68"/>
          <p:cNvPicPr preferRelativeResize="0"/>
          <p:nvPr/>
        </p:nvPicPr>
        <p:blipFill rotWithShape="1">
          <a:blip r:embed="rId4">
            <a:alphaModFix/>
          </a:blip>
          <a:srcRect b="0" l="0" r="0" t="0"/>
          <a:stretch/>
        </p:blipFill>
        <p:spPr>
          <a:xfrm>
            <a:off x="514350" y="160338"/>
            <a:ext cx="704850" cy="40163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69"/>
          <p:cNvSpPr txBox="1"/>
          <p:nvPr>
            <p:ph type="title"/>
          </p:nvPr>
        </p:nvSpPr>
        <p:spPr>
          <a:xfrm>
            <a:off x="457200" y="274638"/>
            <a:ext cx="8229600" cy="7921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Phase Shift Keying</a:t>
            </a:r>
            <a:endParaRPr/>
          </a:p>
        </p:txBody>
      </p:sp>
      <p:sp>
        <p:nvSpPr>
          <p:cNvPr id="743" name="Google Shape;743;p69"/>
          <p:cNvSpPr txBox="1"/>
          <p:nvPr>
            <p:ph idx="1" type="body"/>
          </p:nvPr>
        </p:nvSpPr>
        <p:spPr>
          <a:xfrm>
            <a:off x="457200" y="1066800"/>
            <a:ext cx="8229600" cy="5943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900"/>
              <a:buChar char="•"/>
            </a:pPr>
            <a:r>
              <a:rPr lang="en-US" sz="2900"/>
              <a:t>In PSK, the phase of the carrier is varied to represent two or more different signal elements. Both peak amplitude and frequency remain constant as the phase changes. </a:t>
            </a:r>
            <a:endParaRPr/>
          </a:p>
          <a:p>
            <a:pPr indent="-342900" lvl="0" marL="342900" rtl="0" algn="l">
              <a:spcBef>
                <a:spcPts val="580"/>
              </a:spcBef>
              <a:spcAft>
                <a:spcPts val="0"/>
              </a:spcAft>
              <a:buClr>
                <a:schemeClr val="dk1"/>
              </a:buClr>
              <a:buSzPts val="2900"/>
              <a:buChar char="•"/>
            </a:pPr>
            <a:r>
              <a:rPr lang="en-US" sz="2900"/>
              <a:t>Today, PSK is more common than ASK or FSK</a:t>
            </a:r>
            <a:endParaRPr/>
          </a:p>
          <a:p>
            <a:pPr indent="-342900" lvl="0" marL="342900" rtl="0" algn="l">
              <a:spcBef>
                <a:spcPts val="580"/>
              </a:spcBef>
              <a:spcAft>
                <a:spcPts val="0"/>
              </a:spcAft>
              <a:buClr>
                <a:schemeClr val="dk1"/>
              </a:buClr>
              <a:buSzPts val="2900"/>
              <a:buChar char="•"/>
            </a:pPr>
            <a:r>
              <a:rPr lang="en-US" sz="2900"/>
              <a:t>We vary the phase shift of the carrier signal to represent digital data.</a:t>
            </a:r>
            <a:endParaRPr/>
          </a:p>
          <a:p>
            <a:pPr indent="-342900" lvl="0" marL="342900" rtl="0" algn="l">
              <a:spcBef>
                <a:spcPts val="580"/>
              </a:spcBef>
              <a:spcAft>
                <a:spcPts val="0"/>
              </a:spcAft>
              <a:buClr>
                <a:schemeClr val="dk1"/>
              </a:buClr>
              <a:buSzPts val="2900"/>
              <a:buChar char="•"/>
            </a:pPr>
            <a:r>
              <a:rPr lang="en-US" sz="2900"/>
              <a:t>The bandwidth requirement, B is:</a:t>
            </a:r>
            <a:endParaRPr/>
          </a:p>
          <a:p>
            <a:pPr indent="-342900" lvl="0" marL="342900" rtl="0" algn="ctr">
              <a:spcBef>
                <a:spcPts val="580"/>
              </a:spcBef>
              <a:spcAft>
                <a:spcPts val="0"/>
              </a:spcAft>
              <a:buClr>
                <a:schemeClr val="dk1"/>
              </a:buClr>
              <a:buSzPts val="2900"/>
              <a:buFont typeface="Noto Sans Symbols"/>
              <a:buNone/>
            </a:pPr>
            <a:r>
              <a:rPr lang="en-US" sz="2900"/>
              <a:t>B = (1+d)xS</a:t>
            </a:r>
            <a:endParaRPr/>
          </a:p>
          <a:p>
            <a:pPr indent="-342900" lvl="0" marL="342900" rtl="0" algn="l">
              <a:spcBef>
                <a:spcPts val="580"/>
              </a:spcBef>
              <a:spcAft>
                <a:spcPts val="0"/>
              </a:spcAft>
              <a:buClr>
                <a:schemeClr val="dk1"/>
              </a:buClr>
              <a:buSzPts val="2900"/>
              <a:buChar char="•"/>
            </a:pPr>
            <a:r>
              <a:rPr lang="en-US" sz="2900"/>
              <a:t>PSK is much more robust than ASK as it is not that vulnerable to noise, which changes amplitude of the signal.</a:t>
            </a:r>
            <a:endParaRPr/>
          </a:p>
          <a:p>
            <a:pPr indent="-158750" lvl="0" marL="342900" rtl="0" algn="l">
              <a:spcBef>
                <a:spcPts val="580"/>
              </a:spcBef>
              <a:spcAft>
                <a:spcPts val="0"/>
              </a:spcAft>
              <a:buClr>
                <a:schemeClr val="dk1"/>
              </a:buClr>
              <a:buSzPts val="2900"/>
              <a:buNone/>
            </a:pPr>
            <a:r>
              <a:t/>
            </a:r>
            <a:endParaRPr sz="2900"/>
          </a:p>
        </p:txBody>
      </p:sp>
      <p:pic>
        <p:nvPicPr>
          <p:cNvPr descr="download.png" id="744" name="Google Shape;744;p69"/>
          <p:cNvPicPr preferRelativeResize="0"/>
          <p:nvPr/>
        </p:nvPicPr>
        <p:blipFill rotWithShape="1">
          <a:blip r:embed="rId3">
            <a:alphaModFix/>
          </a:blip>
          <a:srcRect b="0" l="0" r="0" t="0"/>
          <a:stretch/>
        </p:blipFill>
        <p:spPr>
          <a:xfrm>
            <a:off x="514350" y="160338"/>
            <a:ext cx="704850" cy="4016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7"/>
          <p:cNvSpPr txBox="1"/>
          <p:nvPr>
            <p:ph type="title"/>
          </p:nvPr>
        </p:nvSpPr>
        <p:spPr>
          <a:xfrm>
            <a:off x="533400" y="228600"/>
            <a:ext cx="7467600" cy="762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sz="2800">
                <a:latin typeface="Arial"/>
                <a:ea typeface="Arial"/>
                <a:cs typeface="Arial"/>
                <a:sym typeface="Arial"/>
              </a:rPr>
              <a:t>Data   Rate Versus Signal Rate</a:t>
            </a:r>
            <a:endParaRPr/>
          </a:p>
        </p:txBody>
      </p:sp>
      <p:sp>
        <p:nvSpPr>
          <p:cNvPr id="142" name="Google Shape;142;p7"/>
          <p:cNvSpPr txBox="1"/>
          <p:nvPr>
            <p:ph idx="1" type="body"/>
          </p:nvPr>
        </p:nvSpPr>
        <p:spPr>
          <a:xfrm>
            <a:off x="457200" y="1143000"/>
            <a:ext cx="8058150" cy="5033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Font typeface="Arial"/>
              <a:buChar char="•"/>
            </a:pPr>
            <a:r>
              <a:rPr lang="en-US" sz="2800">
                <a:latin typeface="Arial"/>
                <a:ea typeface="Arial"/>
                <a:cs typeface="Arial"/>
                <a:sym typeface="Arial"/>
              </a:rPr>
              <a:t>The </a:t>
            </a:r>
            <a:r>
              <a:rPr b="1" lang="en-US" sz="2800">
                <a:latin typeface="Arial"/>
                <a:ea typeface="Arial"/>
                <a:cs typeface="Arial"/>
                <a:sym typeface="Arial"/>
              </a:rPr>
              <a:t>data rate </a:t>
            </a:r>
            <a:r>
              <a:rPr lang="en-US" sz="2800">
                <a:latin typeface="Arial"/>
                <a:ea typeface="Arial"/>
                <a:cs typeface="Arial"/>
                <a:sym typeface="Arial"/>
              </a:rPr>
              <a:t>defines the number of data elements (bits) sent in 1s. The unit is bits per second (bps). </a:t>
            </a:r>
            <a:endParaRPr/>
          </a:p>
          <a:p>
            <a:pPr indent="0" lvl="0" marL="0" rtl="0" algn="l">
              <a:spcBef>
                <a:spcPts val="560"/>
              </a:spcBef>
              <a:spcAft>
                <a:spcPts val="0"/>
              </a:spcAft>
              <a:buClr>
                <a:schemeClr val="dk1"/>
              </a:buClr>
              <a:buSzPts val="2800"/>
              <a:buFont typeface="Noto Sans Symbols"/>
              <a:buNone/>
            </a:pPr>
            <a:r>
              <a:t/>
            </a:r>
            <a:endParaRPr sz="2800">
              <a:latin typeface="Arial"/>
              <a:ea typeface="Arial"/>
              <a:cs typeface="Arial"/>
              <a:sym typeface="Arial"/>
            </a:endParaRPr>
          </a:p>
          <a:p>
            <a:pPr indent="-342900" lvl="0" marL="342900" rtl="0" algn="l">
              <a:spcBef>
                <a:spcPts val="560"/>
              </a:spcBef>
              <a:spcAft>
                <a:spcPts val="0"/>
              </a:spcAft>
              <a:buClr>
                <a:schemeClr val="dk1"/>
              </a:buClr>
              <a:buSzPts val="2800"/>
              <a:buFont typeface="Arial"/>
              <a:buChar char="•"/>
            </a:pPr>
            <a:r>
              <a:rPr lang="en-US" sz="2800">
                <a:latin typeface="Arial"/>
                <a:ea typeface="Arial"/>
                <a:cs typeface="Arial"/>
                <a:sym typeface="Arial"/>
              </a:rPr>
              <a:t>The </a:t>
            </a:r>
            <a:r>
              <a:rPr b="1" lang="en-US" sz="2800">
                <a:latin typeface="Arial"/>
                <a:ea typeface="Arial"/>
                <a:cs typeface="Arial"/>
                <a:sym typeface="Arial"/>
              </a:rPr>
              <a:t>signal rate </a:t>
            </a:r>
            <a:r>
              <a:rPr lang="en-US" sz="2800">
                <a:latin typeface="Arial"/>
                <a:ea typeface="Arial"/>
                <a:cs typeface="Arial"/>
                <a:sym typeface="Arial"/>
              </a:rPr>
              <a:t>is the number of signal elements sent in 1s. The unit is the baud.</a:t>
            </a:r>
            <a:endParaRPr/>
          </a:p>
          <a:p>
            <a:pPr indent="-165100" lvl="0" marL="342900" rtl="0" algn="l">
              <a:spcBef>
                <a:spcPts val="560"/>
              </a:spcBef>
              <a:spcAft>
                <a:spcPts val="0"/>
              </a:spcAft>
              <a:buClr>
                <a:schemeClr val="dk1"/>
              </a:buClr>
              <a:buSzPts val="2800"/>
              <a:buFont typeface="Arial"/>
              <a:buNone/>
            </a:pPr>
            <a:r>
              <a:t/>
            </a:r>
            <a:endParaRPr sz="2800">
              <a:latin typeface="Arial"/>
              <a:ea typeface="Arial"/>
              <a:cs typeface="Arial"/>
              <a:sym typeface="Arial"/>
            </a:endParaRPr>
          </a:p>
          <a:p>
            <a:pPr indent="-342900" lvl="0" marL="342900" rtl="0" algn="l">
              <a:spcBef>
                <a:spcPts val="560"/>
              </a:spcBef>
              <a:spcAft>
                <a:spcPts val="0"/>
              </a:spcAft>
              <a:buClr>
                <a:schemeClr val="dk1"/>
              </a:buClr>
              <a:buSzPts val="2800"/>
              <a:buFont typeface="Arial"/>
              <a:buChar char="•"/>
            </a:pPr>
            <a:r>
              <a:rPr lang="en-US" sz="2800">
                <a:latin typeface="Arial"/>
                <a:ea typeface="Arial"/>
                <a:cs typeface="Arial"/>
                <a:sym typeface="Arial"/>
              </a:rPr>
              <a:t>The data rate is sometimes called the </a:t>
            </a:r>
            <a:r>
              <a:rPr b="1" lang="en-US" sz="2800">
                <a:latin typeface="Arial"/>
                <a:ea typeface="Arial"/>
                <a:cs typeface="Arial"/>
                <a:sym typeface="Arial"/>
              </a:rPr>
              <a:t>bit rate; </a:t>
            </a:r>
            <a:r>
              <a:rPr lang="en-US" sz="2800">
                <a:latin typeface="Arial"/>
                <a:ea typeface="Arial"/>
                <a:cs typeface="Arial"/>
                <a:sym typeface="Arial"/>
              </a:rPr>
              <a:t>the signal rate is sometimes called the </a:t>
            </a:r>
            <a:r>
              <a:rPr b="1" lang="en-US" sz="2800">
                <a:latin typeface="Arial"/>
                <a:ea typeface="Arial"/>
                <a:cs typeface="Arial"/>
                <a:sym typeface="Arial"/>
              </a:rPr>
              <a:t>pulse rate, </a:t>
            </a:r>
            <a:r>
              <a:rPr lang="en-US" sz="2800">
                <a:latin typeface="Arial"/>
                <a:ea typeface="Arial"/>
                <a:cs typeface="Arial"/>
                <a:sym typeface="Arial"/>
              </a:rPr>
              <a:t>the </a:t>
            </a:r>
            <a:r>
              <a:rPr b="1" lang="en-US" sz="2800">
                <a:latin typeface="Arial"/>
                <a:ea typeface="Arial"/>
                <a:cs typeface="Arial"/>
                <a:sym typeface="Arial"/>
              </a:rPr>
              <a:t>modulation rate, </a:t>
            </a:r>
            <a:r>
              <a:rPr lang="en-US" sz="2800">
                <a:latin typeface="Arial"/>
                <a:ea typeface="Arial"/>
                <a:cs typeface="Arial"/>
                <a:sym typeface="Arial"/>
              </a:rPr>
              <a:t>or the </a:t>
            </a:r>
            <a:r>
              <a:rPr b="1" lang="en-US" sz="2800">
                <a:latin typeface="Arial"/>
                <a:ea typeface="Arial"/>
                <a:cs typeface="Arial"/>
                <a:sym typeface="Arial"/>
              </a:rPr>
              <a:t>baud rate.</a:t>
            </a:r>
            <a:endParaRPr sz="2800">
              <a:latin typeface="Arial"/>
              <a:ea typeface="Arial"/>
              <a:cs typeface="Arial"/>
              <a:sym typeface="Arial"/>
            </a:endParaRPr>
          </a:p>
        </p:txBody>
      </p:sp>
      <p:pic>
        <p:nvPicPr>
          <p:cNvPr descr="download.png" id="143" name="Google Shape;143;p7"/>
          <p:cNvPicPr preferRelativeResize="0"/>
          <p:nvPr/>
        </p:nvPicPr>
        <p:blipFill rotWithShape="1">
          <a:blip r:embed="rId3">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chemeClr val="folHlink"/>
                </a:solidFill>
                <a:latin typeface="Times New Roman"/>
                <a:ea typeface="Times New Roman"/>
                <a:cs typeface="Times New Roman"/>
                <a:sym typeface="Times New Roman"/>
              </a:rPr>
              <a:t>  </a:t>
            </a:r>
            <a:br>
              <a:rPr lang="en-US">
                <a:solidFill>
                  <a:schemeClr val="folHlink"/>
                </a:solidFill>
                <a:latin typeface="Times New Roman"/>
                <a:ea typeface="Times New Roman"/>
                <a:cs typeface="Times New Roman"/>
                <a:sym typeface="Times New Roman"/>
              </a:rPr>
            </a:br>
            <a:r>
              <a:rPr i="1" lang="en-US">
                <a:latin typeface="Times New Roman"/>
                <a:ea typeface="Times New Roman"/>
                <a:cs typeface="Times New Roman"/>
                <a:sym typeface="Times New Roman"/>
              </a:rPr>
              <a:t>Binary phase shift keying (BPSK)</a:t>
            </a:r>
            <a:br>
              <a:rPr i="1" lang="en-US">
                <a:latin typeface="Times New Roman"/>
                <a:ea typeface="Times New Roman"/>
                <a:cs typeface="Times New Roman"/>
                <a:sym typeface="Times New Roman"/>
              </a:rPr>
            </a:br>
            <a:endParaRPr/>
          </a:p>
        </p:txBody>
      </p:sp>
      <p:sp>
        <p:nvSpPr>
          <p:cNvPr id="750" name="Google Shape;750;p7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The simplest PSK is binary PSK, in which we have only two signal elements, one with</a:t>
            </a:r>
            <a:endParaRPr/>
          </a:p>
          <a:p>
            <a:pPr indent="-342900" lvl="0" marL="342900" rtl="0" algn="l">
              <a:spcBef>
                <a:spcPts val="640"/>
              </a:spcBef>
              <a:spcAft>
                <a:spcPts val="0"/>
              </a:spcAft>
              <a:buClr>
                <a:schemeClr val="dk1"/>
              </a:buClr>
              <a:buSzPts val="3200"/>
              <a:buFont typeface="Arial"/>
              <a:buNone/>
            </a:pPr>
            <a:r>
              <a:rPr lang="en-US"/>
              <a:t>  a phase of 0°, and the other with a phase of 180°</a:t>
            </a:r>
            <a:endParaRPr/>
          </a:p>
          <a:p>
            <a:pPr indent="-342900" lvl="0" marL="342900" rtl="0" algn="l">
              <a:spcBef>
                <a:spcPts val="640"/>
              </a:spcBef>
              <a:spcAft>
                <a:spcPts val="0"/>
              </a:spcAft>
              <a:buClr>
                <a:schemeClr val="dk1"/>
              </a:buClr>
              <a:buSzPts val="3200"/>
              <a:buChar char="•"/>
            </a:pPr>
            <a:r>
              <a:rPr lang="en-US"/>
              <a:t> Binary PSK is as simple as binary ASK</a:t>
            </a:r>
            <a:endParaRPr/>
          </a:p>
          <a:p>
            <a:pPr indent="-342900" lvl="0" marL="342900" rtl="0" algn="l">
              <a:spcBef>
                <a:spcPts val="640"/>
              </a:spcBef>
              <a:spcAft>
                <a:spcPts val="0"/>
              </a:spcAft>
              <a:buClr>
                <a:schemeClr val="dk1"/>
              </a:buClr>
              <a:buSzPts val="3200"/>
              <a:buChar char="•"/>
            </a:pPr>
            <a:r>
              <a:rPr lang="en-US"/>
              <a:t>PSK is less susceptible to noise than ASK. </a:t>
            </a:r>
            <a:endParaRPr/>
          </a:p>
          <a:p>
            <a:pPr indent="-342900" lvl="0" marL="342900" rtl="0" algn="l">
              <a:spcBef>
                <a:spcPts val="640"/>
              </a:spcBef>
              <a:spcAft>
                <a:spcPts val="0"/>
              </a:spcAft>
              <a:buClr>
                <a:schemeClr val="dk1"/>
              </a:buClr>
              <a:buSzPts val="3200"/>
              <a:buChar char="•"/>
            </a:pPr>
            <a:r>
              <a:rPr lang="en-US"/>
              <a:t>PSK is superior to FSK because we do not need two carrier signals.</a:t>
            </a:r>
            <a:endParaRPr/>
          </a:p>
        </p:txBody>
      </p:sp>
      <p:pic>
        <p:nvPicPr>
          <p:cNvPr descr="download.png" id="751" name="Google Shape;751;p70"/>
          <p:cNvPicPr preferRelativeResize="0"/>
          <p:nvPr/>
        </p:nvPicPr>
        <p:blipFill rotWithShape="1">
          <a:blip r:embed="rId3">
            <a:alphaModFix/>
          </a:blip>
          <a:srcRect b="0" l="0" r="0" t="0"/>
          <a:stretch/>
        </p:blipFill>
        <p:spPr>
          <a:xfrm>
            <a:off x="514350" y="160338"/>
            <a:ext cx="704850" cy="401637"/>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400">
                <a:solidFill>
                  <a:schemeClr val="folHlink"/>
                </a:solidFill>
                <a:latin typeface="Times New Roman"/>
                <a:ea typeface="Times New Roman"/>
                <a:cs typeface="Times New Roman"/>
                <a:sym typeface="Times New Roman"/>
              </a:rPr>
              <a:t>Figure 9  </a:t>
            </a:r>
            <a:r>
              <a:rPr i="1" lang="en-US" sz="3400">
                <a:latin typeface="Times New Roman"/>
                <a:ea typeface="Times New Roman"/>
                <a:cs typeface="Times New Roman"/>
                <a:sym typeface="Times New Roman"/>
              </a:rPr>
              <a:t>Binary phase shift keying</a:t>
            </a:r>
            <a:br>
              <a:rPr i="1" lang="en-US" sz="3400">
                <a:latin typeface="Times New Roman"/>
                <a:ea typeface="Times New Roman"/>
                <a:cs typeface="Times New Roman"/>
                <a:sym typeface="Times New Roman"/>
              </a:rPr>
            </a:br>
            <a:endParaRPr sz="3400"/>
          </a:p>
        </p:txBody>
      </p:sp>
      <p:pic>
        <p:nvPicPr>
          <p:cNvPr id="757" name="Google Shape;757;p71"/>
          <p:cNvPicPr preferRelativeResize="0"/>
          <p:nvPr>
            <p:ph idx="1" type="body"/>
          </p:nvPr>
        </p:nvPicPr>
        <p:blipFill rotWithShape="1">
          <a:blip r:embed="rId3">
            <a:alphaModFix/>
          </a:blip>
          <a:srcRect b="0" l="0" r="0" t="0"/>
          <a:stretch/>
        </p:blipFill>
        <p:spPr>
          <a:xfrm>
            <a:off x="457200" y="1752600"/>
            <a:ext cx="8229600" cy="3886200"/>
          </a:xfrm>
          <a:prstGeom prst="rect">
            <a:avLst/>
          </a:prstGeom>
          <a:noFill/>
          <a:ln>
            <a:noFill/>
          </a:ln>
        </p:spPr>
      </p:pic>
      <p:pic>
        <p:nvPicPr>
          <p:cNvPr descr="download.png" id="758" name="Google Shape;758;p71"/>
          <p:cNvPicPr preferRelativeResize="0"/>
          <p:nvPr/>
        </p:nvPicPr>
        <p:blipFill rotWithShape="1">
          <a:blip r:embed="rId4">
            <a:alphaModFix/>
          </a:blip>
          <a:srcRect b="0" l="0" r="0" t="0"/>
          <a:stretch/>
        </p:blipFill>
        <p:spPr>
          <a:xfrm>
            <a:off x="514350" y="160338"/>
            <a:ext cx="704850" cy="401637"/>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400">
                <a:solidFill>
                  <a:schemeClr val="folHlink"/>
                </a:solidFill>
                <a:latin typeface="Times New Roman"/>
                <a:ea typeface="Times New Roman"/>
                <a:cs typeface="Times New Roman"/>
                <a:sym typeface="Times New Roman"/>
              </a:rPr>
              <a:t>Figure 10  </a:t>
            </a:r>
            <a:r>
              <a:rPr i="1" lang="en-US" sz="3400">
                <a:latin typeface="Times New Roman"/>
                <a:ea typeface="Times New Roman"/>
                <a:cs typeface="Times New Roman"/>
                <a:sym typeface="Times New Roman"/>
              </a:rPr>
              <a:t>Implementation of BASK</a:t>
            </a:r>
            <a:br>
              <a:rPr i="1" lang="en-US" sz="3400">
                <a:latin typeface="Times New Roman"/>
                <a:ea typeface="Times New Roman"/>
                <a:cs typeface="Times New Roman"/>
                <a:sym typeface="Times New Roman"/>
              </a:rPr>
            </a:br>
            <a:endParaRPr sz="3400"/>
          </a:p>
        </p:txBody>
      </p:sp>
      <p:pic>
        <p:nvPicPr>
          <p:cNvPr id="764" name="Google Shape;764;p72"/>
          <p:cNvPicPr preferRelativeResize="0"/>
          <p:nvPr>
            <p:ph idx="1" type="body"/>
          </p:nvPr>
        </p:nvPicPr>
        <p:blipFill rotWithShape="1">
          <a:blip r:embed="rId3">
            <a:alphaModFix/>
          </a:blip>
          <a:srcRect b="0" l="0" r="0" t="0"/>
          <a:stretch/>
        </p:blipFill>
        <p:spPr>
          <a:xfrm>
            <a:off x="457200" y="1295400"/>
            <a:ext cx="8229600" cy="4343400"/>
          </a:xfrm>
          <a:prstGeom prst="rect">
            <a:avLst/>
          </a:prstGeom>
          <a:noFill/>
          <a:ln>
            <a:noFill/>
          </a:ln>
        </p:spPr>
      </p:pic>
      <p:pic>
        <p:nvPicPr>
          <p:cNvPr descr="download.png" id="765" name="Google Shape;765;p72"/>
          <p:cNvPicPr preferRelativeResize="0"/>
          <p:nvPr/>
        </p:nvPicPr>
        <p:blipFill rotWithShape="1">
          <a:blip r:embed="rId4">
            <a:alphaModFix/>
          </a:blip>
          <a:srcRect b="0" l="0" r="0" t="0"/>
          <a:stretch/>
        </p:blipFill>
        <p:spPr>
          <a:xfrm>
            <a:off x="514350" y="160338"/>
            <a:ext cx="704850" cy="401637"/>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73"/>
          <p:cNvSpPr txBox="1"/>
          <p:nvPr>
            <p:ph idx="1" type="body"/>
          </p:nvPr>
        </p:nvSpPr>
        <p:spPr>
          <a:xfrm>
            <a:off x="457200" y="609600"/>
            <a:ext cx="8229600" cy="55165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The implementation of BPSK is as simple as that for ASK</a:t>
            </a:r>
            <a:endParaRPr/>
          </a:p>
          <a:p>
            <a:pPr indent="-342900" lvl="0" marL="342900" rtl="0" algn="l">
              <a:spcBef>
                <a:spcPts val="640"/>
              </a:spcBef>
              <a:spcAft>
                <a:spcPts val="0"/>
              </a:spcAft>
              <a:buClr>
                <a:schemeClr val="dk1"/>
              </a:buClr>
              <a:buSzPts val="3200"/>
              <a:buChar char="•"/>
            </a:pPr>
            <a:r>
              <a:rPr lang="en-US"/>
              <a:t>The reason is that the signal element with phase 180° can be seen as the complement of the signal element with phase 0°</a:t>
            </a:r>
            <a:endParaRPr/>
          </a:p>
          <a:p>
            <a:pPr indent="-342900" lvl="0" marL="342900" rtl="0" algn="l">
              <a:spcBef>
                <a:spcPts val="640"/>
              </a:spcBef>
              <a:spcAft>
                <a:spcPts val="0"/>
              </a:spcAft>
              <a:buClr>
                <a:schemeClr val="dk1"/>
              </a:buClr>
              <a:buSzPts val="3200"/>
              <a:buChar char="•"/>
            </a:pPr>
            <a:r>
              <a:rPr lang="en-US"/>
              <a:t>The polar NRZ signal is multiplied by the carrier frequency;</a:t>
            </a:r>
            <a:endParaRPr/>
          </a:p>
          <a:p>
            <a:pPr indent="-342900" lvl="0" marL="342900" rtl="0" algn="l">
              <a:spcBef>
                <a:spcPts val="640"/>
              </a:spcBef>
              <a:spcAft>
                <a:spcPts val="0"/>
              </a:spcAft>
              <a:buClr>
                <a:schemeClr val="dk1"/>
              </a:buClr>
              <a:buSzPts val="3200"/>
              <a:buChar char="•"/>
            </a:pPr>
            <a:r>
              <a:rPr lang="en-US"/>
              <a:t>the 1 bit (positive voltage) is represented by a phase starting at 0°; </a:t>
            </a:r>
            <a:endParaRPr/>
          </a:p>
          <a:p>
            <a:pPr indent="-342900" lvl="0" marL="342900" rtl="0" algn="l">
              <a:spcBef>
                <a:spcPts val="640"/>
              </a:spcBef>
              <a:spcAft>
                <a:spcPts val="0"/>
              </a:spcAft>
              <a:buClr>
                <a:schemeClr val="dk1"/>
              </a:buClr>
              <a:buSzPts val="3200"/>
              <a:buChar char="•"/>
            </a:pPr>
            <a:r>
              <a:rPr lang="en-US"/>
              <a:t>the 0 bit (negative voltage) is represented by a phase starting at 180°.</a:t>
            </a:r>
            <a:endParaRPr/>
          </a:p>
        </p:txBody>
      </p:sp>
      <p:pic>
        <p:nvPicPr>
          <p:cNvPr descr="download.png" id="772" name="Google Shape;772;p73"/>
          <p:cNvPicPr preferRelativeResize="0"/>
          <p:nvPr/>
        </p:nvPicPr>
        <p:blipFill rotWithShape="1">
          <a:blip r:embed="rId3">
            <a:alphaModFix/>
          </a:blip>
          <a:srcRect b="0" l="0" r="0" t="0"/>
          <a:stretch/>
        </p:blipFill>
        <p:spPr>
          <a:xfrm>
            <a:off x="514350" y="160338"/>
            <a:ext cx="704850" cy="401637"/>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Quadrature PSK</a:t>
            </a:r>
            <a:endParaRPr/>
          </a:p>
        </p:txBody>
      </p:sp>
      <p:sp>
        <p:nvSpPr>
          <p:cNvPr id="778" name="Google Shape;778;p7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To increase the bit rate, we can code 2 or more bits onto one signal element.</a:t>
            </a:r>
            <a:endParaRPr/>
          </a:p>
          <a:p>
            <a:pPr indent="-342900" lvl="0" marL="342900" rtl="0" algn="l">
              <a:spcBef>
                <a:spcPts val="640"/>
              </a:spcBef>
              <a:spcAft>
                <a:spcPts val="0"/>
              </a:spcAft>
              <a:buClr>
                <a:schemeClr val="dk1"/>
              </a:buClr>
              <a:buSzPts val="3200"/>
              <a:buChar char="•"/>
            </a:pPr>
            <a:r>
              <a:rPr lang="en-US"/>
              <a:t>In QPSK, we parallelize the bit stream so that every two incoming bits are split up and PSK a carrier frequency. One carrier frequency is phase shifted 90</a:t>
            </a:r>
            <a:r>
              <a:rPr baseline="30000" lang="en-US"/>
              <a:t>o</a:t>
            </a:r>
            <a:r>
              <a:rPr lang="en-US"/>
              <a:t> from the other - in quadrature.</a:t>
            </a:r>
            <a:endParaRPr/>
          </a:p>
          <a:p>
            <a:pPr indent="-342900" lvl="0" marL="342900" rtl="0" algn="l">
              <a:spcBef>
                <a:spcPts val="640"/>
              </a:spcBef>
              <a:spcAft>
                <a:spcPts val="0"/>
              </a:spcAft>
              <a:buClr>
                <a:schemeClr val="dk1"/>
              </a:buClr>
              <a:buSzPts val="3200"/>
              <a:buChar char="•"/>
            </a:pPr>
            <a:r>
              <a:rPr lang="en-US"/>
              <a:t>The two PSKed signals are then added to produce one of 4 signal elements. L = 4 here.</a:t>
            </a:r>
            <a:endParaRPr/>
          </a:p>
          <a:p>
            <a:pPr indent="-139700" lvl="0" marL="342900" rtl="0" algn="l">
              <a:spcBef>
                <a:spcPts val="640"/>
              </a:spcBef>
              <a:spcAft>
                <a:spcPts val="0"/>
              </a:spcAft>
              <a:buClr>
                <a:schemeClr val="dk1"/>
              </a:buClr>
              <a:buSzPts val="3200"/>
              <a:buNone/>
            </a:pPr>
            <a:r>
              <a:t/>
            </a:r>
            <a:endParaRPr/>
          </a:p>
        </p:txBody>
      </p:sp>
      <p:pic>
        <p:nvPicPr>
          <p:cNvPr descr="download.png" id="779" name="Google Shape;779;p74"/>
          <p:cNvPicPr preferRelativeResize="0"/>
          <p:nvPr/>
        </p:nvPicPr>
        <p:blipFill rotWithShape="1">
          <a:blip r:embed="rId3">
            <a:alphaModFix/>
          </a:blip>
          <a:srcRect b="0" l="0" r="0" t="0"/>
          <a:stretch/>
        </p:blipFill>
        <p:spPr>
          <a:xfrm>
            <a:off x="514350" y="160338"/>
            <a:ext cx="704850" cy="40163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br>
              <a:rPr lang="en-US" sz="3400">
                <a:solidFill>
                  <a:schemeClr val="folHlink"/>
                </a:solidFill>
                <a:latin typeface="Times New Roman"/>
                <a:ea typeface="Times New Roman"/>
                <a:cs typeface="Times New Roman"/>
                <a:sym typeface="Times New Roman"/>
              </a:rPr>
            </a:br>
            <a:r>
              <a:rPr lang="en-US" sz="3400">
                <a:solidFill>
                  <a:schemeClr val="folHlink"/>
                </a:solidFill>
                <a:latin typeface="Times New Roman"/>
                <a:ea typeface="Times New Roman"/>
                <a:cs typeface="Times New Roman"/>
                <a:sym typeface="Times New Roman"/>
              </a:rPr>
              <a:t>Figure 11  </a:t>
            </a:r>
            <a:r>
              <a:rPr i="1" lang="en-US" sz="3400">
                <a:latin typeface="Times New Roman"/>
                <a:ea typeface="Times New Roman"/>
                <a:cs typeface="Times New Roman"/>
                <a:sym typeface="Times New Roman"/>
              </a:rPr>
              <a:t>QPSK and its implementation</a:t>
            </a:r>
            <a:br>
              <a:rPr i="1" lang="en-US" sz="3400">
                <a:latin typeface="Times New Roman"/>
                <a:ea typeface="Times New Roman"/>
                <a:cs typeface="Times New Roman"/>
                <a:sym typeface="Times New Roman"/>
              </a:rPr>
            </a:br>
            <a:endParaRPr sz="3400"/>
          </a:p>
        </p:txBody>
      </p:sp>
      <p:pic>
        <p:nvPicPr>
          <p:cNvPr id="785" name="Google Shape;785;p75"/>
          <p:cNvPicPr preferRelativeResize="0"/>
          <p:nvPr>
            <p:ph idx="1" type="body"/>
          </p:nvPr>
        </p:nvPicPr>
        <p:blipFill rotWithShape="1">
          <a:blip r:embed="rId3">
            <a:alphaModFix/>
          </a:blip>
          <a:srcRect b="0" l="0" r="0" t="0"/>
          <a:stretch/>
        </p:blipFill>
        <p:spPr>
          <a:xfrm>
            <a:off x="304800" y="1600200"/>
            <a:ext cx="7610475" cy="4876800"/>
          </a:xfrm>
          <a:prstGeom prst="rect">
            <a:avLst/>
          </a:prstGeom>
          <a:noFill/>
          <a:ln>
            <a:noFill/>
          </a:ln>
        </p:spPr>
      </p:pic>
      <p:pic>
        <p:nvPicPr>
          <p:cNvPr descr="download.png" id="786" name="Google Shape;786;p75"/>
          <p:cNvPicPr preferRelativeResize="0"/>
          <p:nvPr/>
        </p:nvPicPr>
        <p:blipFill rotWithShape="1">
          <a:blip r:embed="rId4">
            <a:alphaModFix/>
          </a:blip>
          <a:srcRect b="0" l="0" r="0" t="0"/>
          <a:stretch/>
        </p:blipFill>
        <p:spPr>
          <a:xfrm>
            <a:off x="514350" y="160338"/>
            <a:ext cx="704850" cy="40163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76"/>
          <p:cNvSpPr txBox="1"/>
          <p:nvPr>
            <p:ph idx="1" type="body"/>
          </p:nvPr>
        </p:nvSpPr>
        <p:spPr>
          <a:xfrm>
            <a:off x="457200" y="533400"/>
            <a:ext cx="8229600" cy="55927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hlink"/>
              </a:buClr>
              <a:buSzPts val="3200"/>
              <a:buFont typeface="Arial"/>
              <a:buNone/>
            </a:pPr>
            <a:r>
              <a:rPr i="1" lang="en-US">
                <a:solidFill>
                  <a:schemeClr val="hlink"/>
                </a:solidFill>
              </a:rPr>
              <a:t>Example 7</a:t>
            </a:r>
            <a:endParaRPr/>
          </a:p>
          <a:p>
            <a:pPr indent="-342900" lvl="0" marL="342900" rtl="0" algn="l">
              <a:spcBef>
                <a:spcPts val="640"/>
              </a:spcBef>
              <a:spcAft>
                <a:spcPts val="0"/>
              </a:spcAft>
              <a:buClr>
                <a:schemeClr val="dk1"/>
              </a:buClr>
              <a:buSzPts val="3200"/>
              <a:buChar char="•"/>
            </a:pPr>
            <a:r>
              <a:rPr i="1" lang="en-US">
                <a:latin typeface="Times New Roman"/>
                <a:ea typeface="Times New Roman"/>
                <a:cs typeface="Times New Roman"/>
                <a:sym typeface="Times New Roman"/>
              </a:rPr>
              <a:t>Find the bandwidth for a signal transmitting at 12 Mbps for QPSK. The value of d = 0.</a:t>
            </a:r>
            <a:endParaRPr/>
          </a:p>
          <a:p>
            <a:pPr indent="-342900" lvl="0" marL="342900" rtl="0" algn="just">
              <a:spcBef>
                <a:spcPts val="640"/>
              </a:spcBef>
              <a:spcAft>
                <a:spcPts val="0"/>
              </a:spcAft>
              <a:buClr>
                <a:schemeClr val="hlink"/>
              </a:buClr>
              <a:buSzPts val="3200"/>
              <a:buFont typeface="Arial"/>
              <a:buNone/>
            </a:pPr>
            <a:r>
              <a:rPr i="1" lang="en-US">
                <a:solidFill>
                  <a:schemeClr val="hlink"/>
                </a:solidFill>
                <a:latin typeface="Times New Roman"/>
                <a:ea typeface="Times New Roman"/>
                <a:cs typeface="Times New Roman"/>
                <a:sym typeface="Times New Roman"/>
              </a:rPr>
              <a:t>Solution</a:t>
            </a:r>
            <a:endParaRPr/>
          </a:p>
          <a:p>
            <a:pPr indent="-342900" lvl="0" marL="342900" rtl="0" algn="just">
              <a:spcBef>
                <a:spcPts val="640"/>
              </a:spcBef>
              <a:spcAft>
                <a:spcPts val="0"/>
              </a:spcAft>
              <a:buClr>
                <a:schemeClr val="dk1"/>
              </a:buClr>
              <a:buSzPts val="3200"/>
              <a:buChar char="•"/>
            </a:pPr>
            <a:r>
              <a:rPr i="1" lang="en-US">
                <a:latin typeface="Times New Roman"/>
                <a:ea typeface="Times New Roman"/>
                <a:cs typeface="Times New Roman"/>
                <a:sym typeface="Times New Roman"/>
              </a:rPr>
              <a:t>For QPSK, 2 bits is carried by one signal element. This means that r = 2. So the signal rate (baud rate) is S = N × (1/r) = 6 Mbaud. With a value of d = 0, we have B = S = 6 MHz.</a:t>
            </a:r>
            <a:endParaRPr/>
          </a:p>
          <a:p>
            <a:pPr indent="-139700" lvl="0" marL="342900" rtl="0" algn="l">
              <a:spcBef>
                <a:spcPts val="640"/>
              </a:spcBef>
              <a:spcAft>
                <a:spcPts val="0"/>
              </a:spcAft>
              <a:buClr>
                <a:schemeClr val="dk1"/>
              </a:buClr>
              <a:buSzPts val="3200"/>
              <a:buNone/>
            </a:pPr>
            <a:r>
              <a:t/>
            </a:r>
            <a:endParaRPr/>
          </a:p>
        </p:txBody>
      </p:sp>
      <p:pic>
        <p:nvPicPr>
          <p:cNvPr descr="download.png" id="792" name="Google Shape;792;p76"/>
          <p:cNvPicPr preferRelativeResize="0"/>
          <p:nvPr/>
        </p:nvPicPr>
        <p:blipFill rotWithShape="1">
          <a:blip r:embed="rId3">
            <a:alphaModFix/>
          </a:blip>
          <a:srcRect b="0" l="0" r="0" t="0"/>
          <a:stretch/>
        </p:blipFill>
        <p:spPr>
          <a:xfrm>
            <a:off x="7162800" y="381000"/>
            <a:ext cx="704850" cy="40163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Constellation Diagrams</a:t>
            </a:r>
            <a:endParaRPr/>
          </a:p>
        </p:txBody>
      </p:sp>
      <p:sp>
        <p:nvSpPr>
          <p:cNvPr id="798" name="Google Shape;798;p7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constellation diagram helps us to define the amplitude and phase of a signal when we are using two carriers, one in quadrature of the other.</a:t>
            </a:r>
            <a:endParaRPr/>
          </a:p>
          <a:p>
            <a:pPr indent="-342900" lvl="0" marL="342900" rtl="0" algn="l">
              <a:spcBef>
                <a:spcPts val="640"/>
              </a:spcBef>
              <a:spcAft>
                <a:spcPts val="0"/>
              </a:spcAft>
              <a:buClr>
                <a:schemeClr val="dk1"/>
              </a:buClr>
              <a:buSzPts val="3200"/>
              <a:buChar char="•"/>
            </a:pPr>
            <a:r>
              <a:rPr lang="en-US"/>
              <a:t>The X-axis represents the in-phase carrier and the Y-axis represents quadrature carrier.</a:t>
            </a:r>
            <a:endParaRPr/>
          </a:p>
          <a:p>
            <a:pPr indent="-139700" lvl="0" marL="342900" rtl="0" algn="l">
              <a:spcBef>
                <a:spcPts val="640"/>
              </a:spcBef>
              <a:spcAft>
                <a:spcPts val="0"/>
              </a:spcAft>
              <a:buClr>
                <a:schemeClr val="dk1"/>
              </a:buClr>
              <a:buSzPts val="3200"/>
              <a:buNone/>
            </a:pPr>
            <a:r>
              <a:t/>
            </a:r>
            <a:endParaRPr/>
          </a:p>
        </p:txBody>
      </p:sp>
      <p:pic>
        <p:nvPicPr>
          <p:cNvPr descr="download.png" id="799" name="Google Shape;799;p77"/>
          <p:cNvPicPr preferRelativeResize="0"/>
          <p:nvPr/>
        </p:nvPicPr>
        <p:blipFill rotWithShape="1">
          <a:blip r:embed="rId3">
            <a:alphaModFix/>
          </a:blip>
          <a:srcRect b="0" l="0" r="0" t="0"/>
          <a:stretch/>
        </p:blipFill>
        <p:spPr>
          <a:xfrm>
            <a:off x="514350" y="160338"/>
            <a:ext cx="704850" cy="401637"/>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br>
              <a:rPr lang="en-US" sz="3400">
                <a:solidFill>
                  <a:schemeClr val="folHlink"/>
                </a:solidFill>
                <a:latin typeface="Times New Roman"/>
                <a:ea typeface="Times New Roman"/>
                <a:cs typeface="Times New Roman"/>
                <a:sym typeface="Times New Roman"/>
              </a:rPr>
            </a:br>
            <a:r>
              <a:rPr lang="en-US" sz="3400">
                <a:solidFill>
                  <a:schemeClr val="folHlink"/>
                </a:solidFill>
                <a:latin typeface="Times New Roman"/>
                <a:ea typeface="Times New Roman"/>
                <a:cs typeface="Times New Roman"/>
                <a:sym typeface="Times New Roman"/>
              </a:rPr>
              <a:t>Figure 12  </a:t>
            </a:r>
            <a:r>
              <a:rPr i="1" lang="en-US" sz="3400">
                <a:latin typeface="Times New Roman"/>
                <a:ea typeface="Times New Roman"/>
                <a:cs typeface="Times New Roman"/>
                <a:sym typeface="Times New Roman"/>
              </a:rPr>
              <a:t>Concept of a constellation diagram</a:t>
            </a:r>
            <a:br>
              <a:rPr i="1" lang="en-US" sz="3400">
                <a:latin typeface="Times New Roman"/>
                <a:ea typeface="Times New Roman"/>
                <a:cs typeface="Times New Roman"/>
                <a:sym typeface="Times New Roman"/>
              </a:rPr>
            </a:br>
            <a:endParaRPr sz="3400"/>
          </a:p>
        </p:txBody>
      </p:sp>
      <p:pic>
        <p:nvPicPr>
          <p:cNvPr id="805" name="Google Shape;805;p78"/>
          <p:cNvPicPr preferRelativeResize="0"/>
          <p:nvPr>
            <p:ph idx="1" type="body"/>
          </p:nvPr>
        </p:nvPicPr>
        <p:blipFill rotWithShape="1">
          <a:blip r:embed="rId3">
            <a:alphaModFix/>
          </a:blip>
          <a:srcRect b="0" l="0" r="0" t="0"/>
          <a:stretch/>
        </p:blipFill>
        <p:spPr>
          <a:xfrm>
            <a:off x="1096963" y="1600200"/>
            <a:ext cx="6950075" cy="4525963"/>
          </a:xfrm>
          <a:prstGeom prst="rect">
            <a:avLst/>
          </a:prstGeom>
          <a:noFill/>
          <a:ln>
            <a:noFill/>
          </a:ln>
        </p:spPr>
      </p:pic>
      <p:pic>
        <p:nvPicPr>
          <p:cNvPr descr="download.png" id="806" name="Google Shape;806;p78"/>
          <p:cNvPicPr preferRelativeResize="0"/>
          <p:nvPr/>
        </p:nvPicPr>
        <p:blipFill rotWithShape="1">
          <a:blip r:embed="rId4">
            <a:alphaModFix/>
          </a:blip>
          <a:srcRect b="0" l="0" r="0" t="0"/>
          <a:stretch/>
        </p:blipFill>
        <p:spPr>
          <a:xfrm>
            <a:off x="514350" y="160338"/>
            <a:ext cx="704850" cy="40163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79"/>
          <p:cNvSpPr txBox="1"/>
          <p:nvPr>
            <p:ph idx="1" type="body"/>
          </p:nvPr>
        </p:nvSpPr>
        <p:spPr>
          <a:xfrm>
            <a:off x="457200" y="381000"/>
            <a:ext cx="8229600" cy="57451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t/>
            </a:r>
            <a:endParaRPr i="1">
              <a:solidFill>
                <a:schemeClr val="hlink"/>
              </a:solidFill>
            </a:endParaRPr>
          </a:p>
          <a:p>
            <a:pPr indent="-342900" lvl="0" marL="342900" rtl="0" algn="l">
              <a:spcBef>
                <a:spcPts val="640"/>
              </a:spcBef>
              <a:spcAft>
                <a:spcPts val="0"/>
              </a:spcAft>
              <a:buClr>
                <a:schemeClr val="hlink"/>
              </a:buClr>
              <a:buSzPts val="3200"/>
              <a:buFont typeface="Arial"/>
              <a:buNone/>
            </a:pPr>
            <a:r>
              <a:rPr i="1" lang="en-US">
                <a:solidFill>
                  <a:schemeClr val="hlink"/>
                </a:solidFill>
              </a:rPr>
              <a:t>Example 8</a:t>
            </a:r>
            <a:endParaRPr/>
          </a:p>
          <a:p>
            <a:pPr indent="-342900" lvl="0" marL="342900" rtl="0" algn="l">
              <a:spcBef>
                <a:spcPts val="640"/>
              </a:spcBef>
              <a:spcAft>
                <a:spcPts val="0"/>
              </a:spcAft>
              <a:buClr>
                <a:schemeClr val="dk1"/>
              </a:buClr>
              <a:buSzPts val="3200"/>
              <a:buChar char="•"/>
            </a:pPr>
            <a:r>
              <a:rPr i="1" lang="en-US">
                <a:latin typeface="Times New Roman"/>
                <a:ea typeface="Times New Roman"/>
                <a:cs typeface="Times New Roman"/>
                <a:sym typeface="Times New Roman"/>
              </a:rPr>
              <a:t>Show the constellation diagrams for an ASK (OOK), BPSK, and QPSK signals.</a:t>
            </a:r>
            <a:endParaRPr/>
          </a:p>
          <a:p>
            <a:pPr indent="-342900" lvl="0" marL="342900" rtl="0" algn="l">
              <a:spcBef>
                <a:spcPts val="640"/>
              </a:spcBef>
              <a:spcAft>
                <a:spcPts val="0"/>
              </a:spcAft>
              <a:buClr>
                <a:schemeClr val="hlink"/>
              </a:buClr>
              <a:buSzPts val="3200"/>
              <a:buFont typeface="Arial"/>
              <a:buNone/>
            </a:pPr>
            <a:r>
              <a:rPr i="1" lang="en-US">
                <a:solidFill>
                  <a:schemeClr val="hlink"/>
                </a:solidFill>
                <a:latin typeface="Times New Roman"/>
                <a:ea typeface="Times New Roman"/>
                <a:cs typeface="Times New Roman"/>
                <a:sym typeface="Times New Roman"/>
              </a:rPr>
              <a:t>Solution</a:t>
            </a:r>
            <a:endParaRPr/>
          </a:p>
          <a:p>
            <a:pPr indent="-342900" lvl="0" marL="342900" rtl="0" algn="l">
              <a:spcBef>
                <a:spcPts val="640"/>
              </a:spcBef>
              <a:spcAft>
                <a:spcPts val="0"/>
              </a:spcAft>
              <a:buClr>
                <a:schemeClr val="dk1"/>
              </a:buClr>
              <a:buSzPts val="3200"/>
              <a:buChar char="•"/>
            </a:pPr>
            <a:r>
              <a:rPr i="1" lang="en-US">
                <a:latin typeface="Times"/>
                <a:ea typeface="Times"/>
                <a:cs typeface="Times"/>
                <a:sym typeface="Times"/>
              </a:rPr>
              <a:t>Figure 5.13 shows the three constellation diagrams.</a:t>
            </a:r>
            <a:endParaRPr/>
          </a:p>
          <a:p>
            <a:pPr indent="-139700" lvl="0" marL="342900" rtl="0" algn="l">
              <a:spcBef>
                <a:spcPts val="640"/>
              </a:spcBef>
              <a:spcAft>
                <a:spcPts val="0"/>
              </a:spcAft>
              <a:buClr>
                <a:schemeClr val="dk1"/>
              </a:buClr>
              <a:buSzPts val="3200"/>
              <a:buNone/>
            </a:pPr>
            <a:r>
              <a:t/>
            </a:r>
            <a:endParaRPr/>
          </a:p>
        </p:txBody>
      </p:sp>
      <p:pic>
        <p:nvPicPr>
          <p:cNvPr descr="download.png" id="812" name="Google Shape;812;p79"/>
          <p:cNvPicPr preferRelativeResize="0"/>
          <p:nvPr/>
        </p:nvPicPr>
        <p:blipFill rotWithShape="1">
          <a:blip r:embed="rId3">
            <a:alphaModFix/>
          </a:blip>
          <a:srcRect b="0" l="0" r="0" t="0"/>
          <a:stretch/>
        </p:blipFill>
        <p:spPr>
          <a:xfrm>
            <a:off x="514350" y="160338"/>
            <a:ext cx="704850" cy="40163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8"/>
          <p:cNvSpPr txBox="1"/>
          <p:nvPr>
            <p:ph idx="1" type="body"/>
          </p:nvPr>
        </p:nvSpPr>
        <p:spPr>
          <a:xfrm>
            <a:off x="457200" y="152400"/>
            <a:ext cx="8077200" cy="6553200"/>
          </a:xfrm>
          <a:prstGeom prst="rect">
            <a:avLst/>
          </a:prstGeom>
          <a:noFill/>
          <a:ln>
            <a:noFill/>
          </a:ln>
        </p:spPr>
        <p:txBody>
          <a:bodyPr anchorCtr="0" anchor="t" bIns="45700" lIns="91425" spcFirstLastPara="1" rIns="91425" wrap="square" tIns="45700">
            <a:noAutofit/>
          </a:bodyPr>
          <a:lstStyle/>
          <a:p>
            <a:pPr indent="-152400" lvl="0" marL="342900" rtl="0" algn="l">
              <a:spcBef>
                <a:spcPts val="0"/>
              </a:spcBef>
              <a:spcAft>
                <a:spcPts val="0"/>
              </a:spcAft>
              <a:buClr>
                <a:schemeClr val="dk1"/>
              </a:buClr>
              <a:buSzPts val="3000"/>
              <a:buFont typeface="Arial"/>
              <a:buNone/>
            </a:pPr>
            <a:r>
              <a:t/>
            </a:r>
            <a:endParaRPr sz="3000"/>
          </a:p>
          <a:p>
            <a:pPr indent="-342900" lvl="0" marL="342900" rtl="0" algn="l">
              <a:spcBef>
                <a:spcPts val="600"/>
              </a:spcBef>
              <a:spcAft>
                <a:spcPts val="0"/>
              </a:spcAft>
              <a:buClr>
                <a:schemeClr val="dk1"/>
              </a:buClr>
              <a:buSzPts val="3000"/>
              <a:buFont typeface="Arial"/>
              <a:buChar char="•"/>
            </a:pPr>
            <a:r>
              <a:rPr lang="en-US" sz="3000"/>
              <a:t>One goal in data communications is to increase the data rate while decreasing the signal rate. </a:t>
            </a:r>
            <a:endParaRPr/>
          </a:p>
          <a:p>
            <a:pPr indent="-342900" lvl="0" marL="342900" rtl="0" algn="l">
              <a:spcBef>
                <a:spcPts val="600"/>
              </a:spcBef>
              <a:spcAft>
                <a:spcPts val="0"/>
              </a:spcAft>
              <a:buClr>
                <a:schemeClr val="dk1"/>
              </a:buClr>
              <a:buSzPts val="3000"/>
              <a:buFont typeface="Arial"/>
              <a:buChar char="•"/>
            </a:pPr>
            <a:r>
              <a:rPr lang="en-US" sz="3000"/>
              <a:t>Increasing the data rate increases the speed of transmission; decreasing the signal rate decreases the bandwidth requirement. </a:t>
            </a:r>
            <a:endParaRPr/>
          </a:p>
          <a:p>
            <a:pPr indent="-342900" lvl="0" marL="342900" rtl="0" algn="l">
              <a:spcBef>
                <a:spcPts val="600"/>
              </a:spcBef>
              <a:spcAft>
                <a:spcPts val="0"/>
              </a:spcAft>
              <a:buClr>
                <a:schemeClr val="dk1"/>
              </a:buClr>
              <a:buSzPts val="3000"/>
              <a:buFont typeface="Arial"/>
              <a:buChar char="•"/>
            </a:pPr>
            <a:r>
              <a:rPr lang="en-US" sz="3000"/>
              <a:t>the relationship between data rate (</a:t>
            </a:r>
            <a:r>
              <a:rPr i="1" lang="en-US" sz="3000"/>
              <a:t>N</a:t>
            </a:r>
            <a:r>
              <a:rPr lang="en-US" sz="3000"/>
              <a:t>) and signal rate (</a:t>
            </a:r>
            <a:r>
              <a:rPr i="1" lang="en-US" sz="3000"/>
              <a:t>S</a:t>
            </a:r>
            <a:r>
              <a:rPr lang="en-US" sz="3000"/>
              <a:t>)</a:t>
            </a:r>
            <a:endParaRPr/>
          </a:p>
          <a:p>
            <a:pPr indent="0" lvl="0" marL="0" rtl="0" algn="l">
              <a:spcBef>
                <a:spcPts val="600"/>
              </a:spcBef>
              <a:spcAft>
                <a:spcPts val="0"/>
              </a:spcAft>
              <a:buClr>
                <a:schemeClr val="dk1"/>
              </a:buClr>
              <a:buSzPts val="3000"/>
              <a:buFont typeface="Noto Sans Symbols"/>
              <a:buNone/>
            </a:pPr>
            <a:r>
              <a:rPr b="1" i="1" lang="en-US" sz="3000"/>
              <a:t>                S </a:t>
            </a:r>
            <a:r>
              <a:rPr lang="en-US" sz="3000"/>
              <a:t>= </a:t>
            </a:r>
            <a:r>
              <a:rPr b="1" i="1" lang="en-US" sz="3000"/>
              <a:t>N</a:t>
            </a:r>
            <a:r>
              <a:rPr b="1" lang="en-US" sz="3000"/>
              <a:t>/</a:t>
            </a:r>
            <a:r>
              <a:rPr b="1" i="1" lang="en-US" sz="3000"/>
              <a:t>r</a:t>
            </a:r>
            <a:endParaRPr/>
          </a:p>
          <a:p>
            <a:pPr indent="0" lvl="0" marL="0" rtl="0" algn="l">
              <a:spcBef>
                <a:spcPts val="600"/>
              </a:spcBef>
              <a:spcAft>
                <a:spcPts val="0"/>
              </a:spcAft>
              <a:buClr>
                <a:schemeClr val="dk1"/>
              </a:buClr>
              <a:buSzPts val="3000"/>
              <a:buFont typeface="Noto Sans Symbols"/>
              <a:buNone/>
            </a:pPr>
            <a:r>
              <a:rPr lang="en-US" sz="3000"/>
              <a:t>the average signal rate is defined as </a:t>
            </a:r>
            <a:endParaRPr b="1" i="1" sz="3000"/>
          </a:p>
          <a:p>
            <a:pPr indent="0" lvl="0" marL="0" rtl="0" algn="ctr">
              <a:spcBef>
                <a:spcPts val="600"/>
              </a:spcBef>
              <a:spcAft>
                <a:spcPts val="0"/>
              </a:spcAft>
              <a:buClr>
                <a:schemeClr val="dk1"/>
              </a:buClr>
              <a:buSzPts val="3000"/>
              <a:buFont typeface="Noto Sans Symbols"/>
              <a:buNone/>
            </a:pPr>
            <a:r>
              <a:rPr b="1" i="1" lang="en-US" sz="3000"/>
              <a:t>S</a:t>
            </a:r>
            <a:r>
              <a:rPr b="1" lang="en-US" sz="3000"/>
              <a:t>ave = </a:t>
            </a:r>
            <a:r>
              <a:rPr b="1" i="1" lang="en-US" sz="3000"/>
              <a:t>c X</a:t>
            </a:r>
            <a:r>
              <a:rPr b="1" lang="en-US" sz="3000"/>
              <a:t> </a:t>
            </a:r>
            <a:r>
              <a:rPr b="1" i="1" lang="en-US" sz="3000"/>
              <a:t>N </a:t>
            </a:r>
            <a:r>
              <a:rPr b="1" lang="en-US" sz="3000"/>
              <a:t>X (1/</a:t>
            </a:r>
            <a:r>
              <a:rPr b="1" i="1" lang="en-US" sz="3000"/>
              <a:t>r</a:t>
            </a:r>
            <a:r>
              <a:rPr b="1" lang="en-US" sz="3000"/>
              <a:t>) baud</a:t>
            </a:r>
            <a:endParaRPr/>
          </a:p>
          <a:p>
            <a:pPr indent="0" lvl="0" marL="0" rtl="0" algn="ctr">
              <a:spcBef>
                <a:spcPts val="600"/>
              </a:spcBef>
              <a:spcAft>
                <a:spcPts val="0"/>
              </a:spcAft>
              <a:buClr>
                <a:schemeClr val="dk1"/>
              </a:buClr>
              <a:buSzPts val="3000"/>
              <a:buFont typeface="Noto Sans Symbols"/>
              <a:buNone/>
            </a:pPr>
            <a:r>
              <a:rPr b="1" i="1" lang="en-US" sz="3000"/>
              <a:t>C – case factor</a:t>
            </a:r>
            <a:endParaRPr b="1" i="1" sz="3000"/>
          </a:p>
          <a:p>
            <a:pPr indent="0" lvl="0" marL="0" rtl="0" algn="l">
              <a:spcBef>
                <a:spcPts val="600"/>
              </a:spcBef>
              <a:spcAft>
                <a:spcPts val="0"/>
              </a:spcAft>
              <a:buClr>
                <a:schemeClr val="dk1"/>
              </a:buClr>
              <a:buSzPts val="3000"/>
              <a:buFont typeface="Noto Sans Symbols"/>
              <a:buNone/>
            </a:pPr>
            <a:r>
              <a:t/>
            </a:r>
            <a:endParaRPr sz="3000"/>
          </a:p>
        </p:txBody>
      </p:sp>
      <p:sp>
        <p:nvSpPr>
          <p:cNvPr id="149" name="Google Shape;149;p8"/>
          <p:cNvSpPr txBox="1"/>
          <p:nvPr>
            <p:ph idx="12" type="sldNum"/>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4.</a:t>
            </a:r>
            <a:fld id="{00000000-1234-1234-1234-123412341234}" type="slidenum">
              <a:rPr lang="en-US"/>
              <a:t>‹#›</a:t>
            </a:fld>
            <a:endParaRPr/>
          </a:p>
        </p:txBody>
      </p:sp>
      <p:pic>
        <p:nvPicPr>
          <p:cNvPr descr="download.png" id="150" name="Google Shape;150;p8"/>
          <p:cNvPicPr preferRelativeResize="0"/>
          <p:nvPr/>
        </p:nvPicPr>
        <p:blipFill rotWithShape="1">
          <a:blip r:embed="rId3">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br>
              <a:rPr lang="en-US" sz="3400">
                <a:solidFill>
                  <a:schemeClr val="folHlink"/>
                </a:solidFill>
                <a:latin typeface="Times New Roman"/>
                <a:ea typeface="Times New Roman"/>
                <a:cs typeface="Times New Roman"/>
                <a:sym typeface="Times New Roman"/>
              </a:rPr>
            </a:br>
            <a:r>
              <a:rPr lang="en-US" sz="3400">
                <a:solidFill>
                  <a:schemeClr val="folHlink"/>
                </a:solidFill>
                <a:latin typeface="Times New Roman"/>
                <a:ea typeface="Times New Roman"/>
                <a:cs typeface="Times New Roman"/>
                <a:sym typeface="Times New Roman"/>
              </a:rPr>
              <a:t>Figure 13  </a:t>
            </a:r>
            <a:r>
              <a:rPr i="1" lang="en-US" sz="3400">
                <a:latin typeface="Times New Roman"/>
                <a:ea typeface="Times New Roman"/>
                <a:cs typeface="Times New Roman"/>
                <a:sym typeface="Times New Roman"/>
              </a:rPr>
              <a:t>Three constellation diagrams</a:t>
            </a:r>
            <a:br>
              <a:rPr i="1" lang="en-US" sz="3400">
                <a:latin typeface="Times New Roman"/>
                <a:ea typeface="Times New Roman"/>
                <a:cs typeface="Times New Roman"/>
                <a:sym typeface="Times New Roman"/>
              </a:rPr>
            </a:br>
            <a:endParaRPr sz="3400"/>
          </a:p>
        </p:txBody>
      </p:sp>
      <p:pic>
        <p:nvPicPr>
          <p:cNvPr id="818" name="Google Shape;818;p80"/>
          <p:cNvPicPr preferRelativeResize="0"/>
          <p:nvPr>
            <p:ph idx="1" type="body"/>
          </p:nvPr>
        </p:nvPicPr>
        <p:blipFill rotWithShape="1">
          <a:blip r:embed="rId3">
            <a:alphaModFix/>
          </a:blip>
          <a:srcRect b="0" l="0" r="0" t="0"/>
          <a:stretch/>
        </p:blipFill>
        <p:spPr>
          <a:xfrm>
            <a:off x="457200" y="2841625"/>
            <a:ext cx="8229600" cy="2043113"/>
          </a:xfrm>
          <a:prstGeom prst="rect">
            <a:avLst/>
          </a:prstGeom>
          <a:noFill/>
          <a:ln>
            <a:noFill/>
          </a:ln>
        </p:spPr>
      </p:pic>
      <p:pic>
        <p:nvPicPr>
          <p:cNvPr descr="download.png" id="819" name="Google Shape;819;p80"/>
          <p:cNvPicPr preferRelativeResize="0"/>
          <p:nvPr/>
        </p:nvPicPr>
        <p:blipFill rotWithShape="1">
          <a:blip r:embed="rId4">
            <a:alphaModFix/>
          </a:blip>
          <a:srcRect b="0" l="0" r="0" t="0"/>
          <a:stretch/>
        </p:blipFill>
        <p:spPr>
          <a:xfrm>
            <a:off x="514350" y="160338"/>
            <a:ext cx="704850" cy="40163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br>
              <a:rPr lang="en-US" sz="3200"/>
            </a:br>
            <a:br>
              <a:rPr lang="en-US" sz="3200"/>
            </a:br>
            <a:br>
              <a:rPr lang="en-US" sz="3200"/>
            </a:br>
            <a:br>
              <a:rPr lang="en-US" sz="3200"/>
            </a:br>
            <a:br>
              <a:rPr lang="en-US" sz="3200"/>
            </a:br>
            <a:br>
              <a:rPr lang="en-US" sz="3200"/>
            </a:br>
            <a:r>
              <a:rPr lang="en-US" sz="3200"/>
              <a:t>Quadrature amplitude modulation (QAM)</a:t>
            </a:r>
            <a:br>
              <a:rPr lang="en-US" sz="3200"/>
            </a:br>
            <a:br>
              <a:rPr lang="en-US" sz="3200"/>
            </a:br>
            <a:r>
              <a:rPr lang="en-US" sz="3200"/>
              <a:t>QAM is a combination of ASK and PSK.</a:t>
            </a:r>
            <a:br>
              <a:rPr lang="en-US" sz="3200"/>
            </a:br>
            <a:br>
              <a:rPr lang="en-US" sz="3200"/>
            </a:br>
            <a:r>
              <a:rPr lang="en-US" sz="3200">
                <a:solidFill>
                  <a:schemeClr val="folHlink"/>
                </a:solidFill>
                <a:latin typeface="Times New Roman"/>
                <a:ea typeface="Times New Roman"/>
                <a:cs typeface="Times New Roman"/>
                <a:sym typeface="Times New Roman"/>
              </a:rPr>
              <a:t>Figure 14  </a:t>
            </a:r>
            <a:r>
              <a:rPr i="1" lang="en-US" sz="3200">
                <a:latin typeface="Times New Roman"/>
                <a:ea typeface="Times New Roman"/>
                <a:cs typeface="Times New Roman"/>
                <a:sym typeface="Times New Roman"/>
              </a:rPr>
              <a:t>Constellation diagrams for some QAMs</a:t>
            </a:r>
            <a:br>
              <a:rPr i="1" lang="en-US" sz="3200">
                <a:latin typeface="Times New Roman"/>
                <a:ea typeface="Times New Roman"/>
                <a:cs typeface="Times New Roman"/>
                <a:sym typeface="Times New Roman"/>
              </a:rPr>
            </a:br>
            <a:br>
              <a:rPr lang="en-US" sz="3200"/>
            </a:br>
            <a:endParaRPr sz="3200"/>
          </a:p>
        </p:txBody>
      </p:sp>
      <p:pic>
        <p:nvPicPr>
          <p:cNvPr id="825" name="Google Shape;825;p81"/>
          <p:cNvPicPr preferRelativeResize="0"/>
          <p:nvPr>
            <p:ph idx="1" type="body"/>
          </p:nvPr>
        </p:nvPicPr>
        <p:blipFill rotWithShape="1">
          <a:blip r:embed="rId3">
            <a:alphaModFix/>
          </a:blip>
          <a:srcRect b="0" l="0" r="0" t="0"/>
          <a:stretch/>
        </p:blipFill>
        <p:spPr>
          <a:xfrm>
            <a:off x="457200" y="2986088"/>
            <a:ext cx="8229600" cy="1754187"/>
          </a:xfrm>
          <a:prstGeom prst="rect">
            <a:avLst/>
          </a:prstGeom>
          <a:noFill/>
          <a:ln>
            <a:noFill/>
          </a:ln>
        </p:spPr>
      </p:pic>
      <p:pic>
        <p:nvPicPr>
          <p:cNvPr descr="download.png" id="826" name="Google Shape;826;p81"/>
          <p:cNvPicPr preferRelativeResize="0"/>
          <p:nvPr/>
        </p:nvPicPr>
        <p:blipFill rotWithShape="1">
          <a:blip r:embed="rId4">
            <a:alphaModFix/>
          </a:blip>
          <a:srcRect b="0" l="0" r="0" t="0"/>
          <a:stretch/>
        </p:blipFill>
        <p:spPr>
          <a:xfrm>
            <a:off x="514350" y="160338"/>
            <a:ext cx="704850" cy="401637"/>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8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rPr i="1" lang="en-US"/>
              <a:t>Bandwidth for QAM</a:t>
            </a:r>
            <a:endParaRPr/>
          </a:p>
          <a:p>
            <a:pPr indent="-342900" lvl="0" marL="342900" rtl="0" algn="l">
              <a:spcBef>
                <a:spcPts val="640"/>
              </a:spcBef>
              <a:spcAft>
                <a:spcPts val="0"/>
              </a:spcAft>
              <a:buClr>
                <a:schemeClr val="dk1"/>
              </a:buClr>
              <a:buSzPts val="3200"/>
              <a:buChar char="•"/>
            </a:pPr>
            <a:r>
              <a:rPr lang="en-US"/>
              <a:t>The minimum bandwidth required for QAM transmission is the same as that required</a:t>
            </a:r>
            <a:endParaRPr/>
          </a:p>
          <a:p>
            <a:pPr indent="-342900" lvl="0" marL="342900" rtl="0" algn="l">
              <a:spcBef>
                <a:spcPts val="640"/>
              </a:spcBef>
              <a:spcAft>
                <a:spcPts val="0"/>
              </a:spcAft>
              <a:buClr>
                <a:schemeClr val="dk1"/>
              </a:buClr>
              <a:buSzPts val="3200"/>
              <a:buFont typeface="Arial"/>
              <a:buNone/>
            </a:pPr>
            <a:r>
              <a:rPr lang="en-US"/>
              <a:t>     for ASK and PSK transmission. </a:t>
            </a:r>
            <a:endParaRPr/>
          </a:p>
          <a:p>
            <a:pPr indent="-342900" lvl="0" marL="342900" rtl="0" algn="l">
              <a:spcBef>
                <a:spcPts val="640"/>
              </a:spcBef>
              <a:spcAft>
                <a:spcPts val="0"/>
              </a:spcAft>
              <a:buClr>
                <a:schemeClr val="dk1"/>
              </a:buClr>
              <a:buSzPts val="3200"/>
              <a:buChar char="•"/>
            </a:pPr>
            <a:r>
              <a:rPr lang="en-US"/>
              <a:t>QAM has the same advantages as PSK over ASK.</a:t>
            </a:r>
            <a:endParaRPr/>
          </a:p>
        </p:txBody>
      </p:sp>
      <p:pic>
        <p:nvPicPr>
          <p:cNvPr descr="download.png" id="832" name="Google Shape;832;p82"/>
          <p:cNvPicPr preferRelativeResize="0"/>
          <p:nvPr/>
        </p:nvPicPr>
        <p:blipFill rotWithShape="1">
          <a:blip r:embed="rId3">
            <a:alphaModFix/>
          </a:blip>
          <a:srcRect b="0" l="0" r="0" t="0"/>
          <a:stretch/>
        </p:blipFill>
        <p:spPr>
          <a:xfrm>
            <a:off x="514350" y="160338"/>
            <a:ext cx="704850" cy="40163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83"/>
          <p:cNvSpPr txBox="1"/>
          <p:nvPr>
            <p:ph type="ctrTitle"/>
          </p:nvPr>
        </p:nvSpPr>
        <p:spPr>
          <a:xfrm>
            <a:off x="685800" y="2130425"/>
            <a:ext cx="7829550" cy="129857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br>
              <a:rPr lang="en-US" sz="3200">
                <a:latin typeface="Arial"/>
                <a:ea typeface="Arial"/>
                <a:cs typeface="Arial"/>
                <a:sym typeface="Arial"/>
              </a:rPr>
            </a:br>
            <a:br>
              <a:rPr lang="en-US" sz="3200">
                <a:latin typeface="Arial"/>
                <a:ea typeface="Arial"/>
                <a:cs typeface="Arial"/>
                <a:sym typeface="Arial"/>
              </a:rPr>
            </a:br>
            <a:r>
              <a:rPr b="1" i="1" lang="en-US" sz="3200">
                <a:solidFill>
                  <a:srgbClr val="974806"/>
                </a:solidFill>
                <a:latin typeface="Arial"/>
                <a:ea typeface="Arial"/>
                <a:cs typeface="Arial"/>
                <a:sym typeface="Arial"/>
              </a:rPr>
              <a:t>ANALOG TO DIGITAL CONVERSION</a:t>
            </a:r>
            <a:br>
              <a:rPr b="1" i="1" lang="en-US" sz="3200">
                <a:solidFill>
                  <a:srgbClr val="974806"/>
                </a:solidFill>
                <a:latin typeface="Arial"/>
                <a:ea typeface="Arial"/>
                <a:cs typeface="Arial"/>
                <a:sym typeface="Arial"/>
              </a:rPr>
            </a:br>
            <a:r>
              <a:rPr lang="en-US" sz="3200">
                <a:latin typeface="Libre Baskerville"/>
                <a:ea typeface="Libre Baskerville"/>
                <a:cs typeface="Libre Baskerville"/>
                <a:sym typeface="Libre Baskerville"/>
              </a:rPr>
              <a:t>				</a:t>
            </a:r>
            <a:br>
              <a:rPr lang="en-US" sz="3200">
                <a:latin typeface="Libre Baskerville"/>
                <a:ea typeface="Libre Baskerville"/>
                <a:cs typeface="Libre Baskerville"/>
                <a:sym typeface="Libre Baskerville"/>
              </a:rPr>
            </a:br>
            <a:endParaRPr b="1" sz="3200">
              <a:latin typeface="Times New Roman"/>
              <a:ea typeface="Times New Roman"/>
              <a:cs typeface="Times New Roman"/>
              <a:sym typeface="Times New Roman"/>
            </a:endParaRPr>
          </a:p>
        </p:txBody>
      </p:sp>
      <p:sp>
        <p:nvSpPr>
          <p:cNvPr descr="Image result for srm logo" id="838" name="Google Shape;838;p83"/>
          <p:cNvSpPr/>
          <p:nvPr/>
        </p:nvSpPr>
        <p:spPr>
          <a:xfrm>
            <a:off x="1258888"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descr="Image result for srm logo" id="839" name="Google Shape;839;p83"/>
          <p:cNvSpPr/>
          <p:nvPr/>
        </p:nvSpPr>
        <p:spPr>
          <a:xfrm>
            <a:off x="1258888"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download.png" id="840" name="Google Shape;840;p83"/>
          <p:cNvPicPr preferRelativeResize="0"/>
          <p:nvPr/>
        </p:nvPicPr>
        <p:blipFill rotWithShape="1">
          <a:blip r:embed="rId3">
            <a:alphaModFix/>
          </a:blip>
          <a:srcRect b="0" l="0" r="0" t="0"/>
          <a:stretch/>
        </p:blipFill>
        <p:spPr>
          <a:xfrm>
            <a:off x="514350" y="160338"/>
            <a:ext cx="2686050" cy="1528762"/>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84"/>
          <p:cNvSpPr txBox="1"/>
          <p:nvPr>
            <p:ph type="title"/>
          </p:nvPr>
        </p:nvSpPr>
        <p:spPr>
          <a:xfrm>
            <a:off x="1727200" y="1524000"/>
            <a:ext cx="5969000" cy="4572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b="1" lang="en-US" sz="3400">
                <a:latin typeface="Times"/>
                <a:ea typeface="Times"/>
                <a:cs typeface="Times"/>
                <a:sym typeface="Times"/>
              </a:rPr>
              <a:t>   ANALOG-TO-DIGITAL CONVERSION</a:t>
            </a:r>
            <a:br>
              <a:rPr b="1" lang="en-US" sz="3400">
                <a:latin typeface="Times"/>
                <a:ea typeface="Times"/>
                <a:cs typeface="Times"/>
                <a:sym typeface="Times"/>
              </a:rPr>
            </a:br>
            <a:endParaRPr sz="3400"/>
          </a:p>
        </p:txBody>
      </p:sp>
      <p:sp>
        <p:nvSpPr>
          <p:cNvPr id="846" name="Google Shape;846;p84"/>
          <p:cNvSpPr txBox="1"/>
          <p:nvPr>
            <p:ph idx="1" type="body"/>
          </p:nvPr>
        </p:nvSpPr>
        <p:spPr>
          <a:xfrm>
            <a:off x="457200" y="2133600"/>
            <a:ext cx="8229600" cy="44196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2800"/>
              <a:buFont typeface="Arial"/>
              <a:buChar char="•"/>
            </a:pPr>
            <a:r>
              <a:rPr b="1" i="1" lang="en-US" sz="2800"/>
              <a:t>A digital signal is superior to an analog signal because it is more robust to noise and can easily be recovered, corrected and amplified. For this reason, the tendency today is to change an analog signal to digital data. In this section we describe two techniques, </a:t>
            </a:r>
            <a:r>
              <a:rPr b="1" i="1" lang="en-US" sz="2800">
                <a:solidFill>
                  <a:schemeClr val="hlink"/>
                </a:solidFill>
              </a:rPr>
              <a:t>pulse code modulation</a:t>
            </a:r>
            <a:r>
              <a:rPr b="1" i="1" lang="en-US" sz="2800"/>
              <a:t> and </a:t>
            </a:r>
            <a:r>
              <a:rPr b="1" i="1" lang="en-US" sz="2800">
                <a:solidFill>
                  <a:schemeClr val="hlink"/>
                </a:solidFill>
              </a:rPr>
              <a:t>delta modulation</a:t>
            </a:r>
            <a:r>
              <a:rPr b="1" i="1" lang="en-US" sz="2800"/>
              <a:t>. </a:t>
            </a:r>
            <a:endParaRPr/>
          </a:p>
          <a:p>
            <a:pPr indent="-342900" lvl="0" marL="342900" rtl="0" algn="l">
              <a:spcBef>
                <a:spcPts val="640"/>
              </a:spcBef>
              <a:spcAft>
                <a:spcPts val="0"/>
              </a:spcAft>
              <a:buClr>
                <a:schemeClr val="hlink"/>
              </a:buClr>
              <a:buSzPts val="3200"/>
              <a:buFont typeface="Arial"/>
              <a:buChar char="•"/>
            </a:pPr>
            <a:r>
              <a:rPr b="1" i="1" lang="en-US" u="sng">
                <a:solidFill>
                  <a:schemeClr val="hlink"/>
                </a:solidFill>
              </a:rPr>
              <a:t>Topics discussed in this section:</a:t>
            </a:r>
            <a:endParaRPr/>
          </a:p>
          <a:p>
            <a:pPr indent="-342900" lvl="0" marL="342900" rtl="0" algn="l">
              <a:spcBef>
                <a:spcPts val="640"/>
              </a:spcBef>
              <a:spcAft>
                <a:spcPts val="0"/>
              </a:spcAft>
              <a:buClr>
                <a:schemeClr val="dk1"/>
              </a:buClr>
              <a:buSzPts val="3744"/>
              <a:buFont typeface="Noto Sans Symbols"/>
              <a:buChar char="▪"/>
            </a:pPr>
            <a:r>
              <a:rPr b="1" lang="en-US">
                <a:solidFill>
                  <a:srgbClr val="0033CC"/>
                </a:solidFill>
              </a:rPr>
              <a:t>Pulse Code Modulation (PCM)</a:t>
            </a:r>
            <a:endParaRPr b="1">
              <a:solidFill>
                <a:srgbClr val="0033CC"/>
              </a:solidFill>
            </a:endParaRPr>
          </a:p>
          <a:p>
            <a:pPr indent="-342900" lvl="0" marL="342900" rtl="0" algn="l">
              <a:spcBef>
                <a:spcPts val="640"/>
              </a:spcBef>
              <a:spcAft>
                <a:spcPts val="0"/>
              </a:spcAft>
              <a:buClr>
                <a:schemeClr val="dk1"/>
              </a:buClr>
              <a:buSzPts val="3744"/>
              <a:buFont typeface="Noto Sans Symbols"/>
              <a:buChar char="▪"/>
            </a:pPr>
            <a:r>
              <a:rPr b="1" lang="en-US">
                <a:solidFill>
                  <a:srgbClr val="0033CC"/>
                </a:solidFill>
              </a:rPr>
              <a:t> Delta Modulation (DM)</a:t>
            </a:r>
            <a:endParaRPr b="1">
              <a:solidFill>
                <a:srgbClr val="0033CC"/>
              </a:solidFill>
            </a:endParaRPr>
          </a:p>
          <a:p>
            <a:pPr indent="-139700" lvl="0" marL="342900" rtl="0" algn="l">
              <a:spcBef>
                <a:spcPts val="640"/>
              </a:spcBef>
              <a:spcAft>
                <a:spcPts val="0"/>
              </a:spcAft>
              <a:buClr>
                <a:schemeClr val="dk1"/>
              </a:buClr>
              <a:buSzPts val="3200"/>
              <a:buFont typeface="Arial"/>
              <a:buNone/>
            </a:pPr>
            <a:r>
              <a:t/>
            </a:r>
            <a:endParaRPr/>
          </a:p>
        </p:txBody>
      </p:sp>
      <p:pic>
        <p:nvPicPr>
          <p:cNvPr descr="download.png" id="847" name="Google Shape;847;p84"/>
          <p:cNvPicPr preferRelativeResize="0"/>
          <p:nvPr/>
        </p:nvPicPr>
        <p:blipFill rotWithShape="1">
          <a:blip r:embed="rId3">
            <a:alphaModFix/>
          </a:blip>
          <a:srcRect b="0" l="0" r="0" t="0"/>
          <a:stretch/>
        </p:blipFill>
        <p:spPr>
          <a:xfrm>
            <a:off x="0" y="228600"/>
            <a:ext cx="1727200" cy="754063"/>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US"/>
              <a:t>PCM</a:t>
            </a:r>
            <a:endParaRPr/>
          </a:p>
        </p:txBody>
      </p:sp>
      <p:sp>
        <p:nvSpPr>
          <p:cNvPr id="853" name="Google Shape;853;p8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609600" lvl="0" marL="609600" rtl="0" algn="l">
              <a:lnSpc>
                <a:spcPct val="90000"/>
              </a:lnSpc>
              <a:spcBef>
                <a:spcPts val="0"/>
              </a:spcBef>
              <a:spcAft>
                <a:spcPts val="0"/>
              </a:spcAft>
              <a:buClr>
                <a:schemeClr val="dk1"/>
              </a:buClr>
              <a:buSzPts val="2800"/>
              <a:buFont typeface="Arial"/>
              <a:buChar char="•"/>
            </a:pPr>
            <a:r>
              <a:rPr lang="en-US" sz="2800"/>
              <a:t>PCM consists of three steps to digitize an analog signal:</a:t>
            </a:r>
            <a:endParaRPr/>
          </a:p>
          <a:p>
            <a:pPr indent="-533400" lvl="1" marL="990600" rtl="0" algn="l">
              <a:lnSpc>
                <a:spcPct val="90000"/>
              </a:lnSpc>
              <a:spcBef>
                <a:spcPts val="480"/>
              </a:spcBef>
              <a:spcAft>
                <a:spcPts val="0"/>
              </a:spcAft>
              <a:buClr>
                <a:srgbClr val="6666FF"/>
              </a:buClr>
              <a:buSzPts val="2400"/>
              <a:buFont typeface="Arial"/>
              <a:buAutoNum type="arabicPeriod"/>
            </a:pPr>
            <a:r>
              <a:rPr lang="en-US" sz="2400">
                <a:solidFill>
                  <a:srgbClr val="6666FF"/>
                </a:solidFill>
              </a:rPr>
              <a:t>Sampling</a:t>
            </a:r>
            <a:endParaRPr/>
          </a:p>
          <a:p>
            <a:pPr indent="-533400" lvl="1" marL="990600" rtl="0" algn="l">
              <a:lnSpc>
                <a:spcPct val="90000"/>
              </a:lnSpc>
              <a:spcBef>
                <a:spcPts val="480"/>
              </a:spcBef>
              <a:spcAft>
                <a:spcPts val="0"/>
              </a:spcAft>
              <a:buClr>
                <a:srgbClr val="6666FF"/>
              </a:buClr>
              <a:buSzPts val="2400"/>
              <a:buFont typeface="Arial"/>
              <a:buAutoNum type="arabicPeriod"/>
            </a:pPr>
            <a:r>
              <a:rPr lang="en-US" sz="2400">
                <a:solidFill>
                  <a:srgbClr val="6666FF"/>
                </a:solidFill>
              </a:rPr>
              <a:t>Quantization</a:t>
            </a:r>
            <a:endParaRPr/>
          </a:p>
          <a:p>
            <a:pPr indent="-533400" lvl="1" marL="990600" rtl="0" algn="l">
              <a:lnSpc>
                <a:spcPct val="90000"/>
              </a:lnSpc>
              <a:spcBef>
                <a:spcPts val="480"/>
              </a:spcBef>
              <a:spcAft>
                <a:spcPts val="0"/>
              </a:spcAft>
              <a:buClr>
                <a:srgbClr val="6666FF"/>
              </a:buClr>
              <a:buSzPts val="2400"/>
              <a:buFont typeface="Arial"/>
              <a:buAutoNum type="arabicPeriod"/>
            </a:pPr>
            <a:r>
              <a:rPr lang="en-US" sz="2400">
                <a:solidFill>
                  <a:srgbClr val="6666FF"/>
                </a:solidFill>
              </a:rPr>
              <a:t>Binary encoding</a:t>
            </a:r>
            <a:endParaRPr/>
          </a:p>
          <a:p>
            <a:pPr indent="-609600" lvl="0" marL="609600" rtl="0" algn="l">
              <a:lnSpc>
                <a:spcPct val="90000"/>
              </a:lnSpc>
              <a:spcBef>
                <a:spcPts val="560"/>
              </a:spcBef>
              <a:spcAft>
                <a:spcPts val="0"/>
              </a:spcAft>
              <a:buClr>
                <a:schemeClr val="dk1"/>
              </a:buClr>
              <a:buSzPts val="2800"/>
              <a:buFont typeface="Noto Sans Symbols"/>
              <a:buChar char="▪"/>
            </a:pPr>
            <a:r>
              <a:rPr lang="en-US" sz="2800"/>
              <a:t>Before we sample, we have to filter the signal to limit the maximum frequency of the signal as it affects the sampling rate.</a:t>
            </a:r>
            <a:endParaRPr/>
          </a:p>
          <a:p>
            <a:pPr indent="-609600" lvl="0" marL="609600" rtl="0" algn="l">
              <a:lnSpc>
                <a:spcPct val="90000"/>
              </a:lnSpc>
              <a:spcBef>
                <a:spcPts val="560"/>
              </a:spcBef>
              <a:spcAft>
                <a:spcPts val="0"/>
              </a:spcAft>
              <a:buClr>
                <a:schemeClr val="dk1"/>
              </a:buClr>
              <a:buSzPts val="2800"/>
              <a:buFont typeface="Noto Sans Symbols"/>
              <a:buChar char="▪"/>
            </a:pPr>
            <a:r>
              <a:rPr lang="en-US" sz="2800"/>
              <a:t>Filtering should ensure that we do not distort the signal, i.e. remove high frequency components that affect the signal shape. </a:t>
            </a:r>
            <a:endParaRPr/>
          </a:p>
          <a:p>
            <a:pPr indent="-139700" lvl="0" marL="342900" rtl="0" algn="l">
              <a:spcBef>
                <a:spcPts val="640"/>
              </a:spcBef>
              <a:spcAft>
                <a:spcPts val="0"/>
              </a:spcAft>
              <a:buClr>
                <a:schemeClr val="dk1"/>
              </a:buClr>
              <a:buSzPts val="3200"/>
              <a:buFont typeface="Arial"/>
              <a:buNone/>
            </a:pPr>
            <a:r>
              <a:t/>
            </a:r>
            <a:endParaRPr/>
          </a:p>
        </p:txBody>
      </p:sp>
      <p:pic>
        <p:nvPicPr>
          <p:cNvPr descr="download.png" id="854" name="Google Shape;854;p85"/>
          <p:cNvPicPr preferRelativeResize="0"/>
          <p:nvPr/>
        </p:nvPicPr>
        <p:blipFill rotWithShape="1">
          <a:blip r:embed="rId3">
            <a:alphaModFix/>
          </a:blip>
          <a:srcRect b="0" l="0" r="0" t="0"/>
          <a:stretch/>
        </p:blipFill>
        <p:spPr>
          <a:xfrm>
            <a:off x="36513" y="0"/>
            <a:ext cx="1727200" cy="754063"/>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8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US" sz="3600"/>
              <a:t>Components of PCM encoder</a:t>
            </a:r>
            <a:endParaRPr sz="3600"/>
          </a:p>
        </p:txBody>
      </p:sp>
      <p:pic>
        <p:nvPicPr>
          <p:cNvPr descr="download.png" id="860" name="Google Shape;860;p86"/>
          <p:cNvPicPr preferRelativeResize="0"/>
          <p:nvPr/>
        </p:nvPicPr>
        <p:blipFill rotWithShape="1">
          <a:blip r:embed="rId3">
            <a:alphaModFix/>
          </a:blip>
          <a:srcRect b="0" l="0" r="0" t="0"/>
          <a:stretch/>
        </p:blipFill>
        <p:spPr>
          <a:xfrm>
            <a:off x="36513" y="0"/>
            <a:ext cx="1727200" cy="754063"/>
          </a:xfrm>
          <a:prstGeom prst="rect">
            <a:avLst/>
          </a:prstGeom>
          <a:noFill/>
          <a:ln>
            <a:noFill/>
          </a:ln>
        </p:spPr>
      </p:pic>
      <p:pic>
        <p:nvPicPr>
          <p:cNvPr id="861" name="Google Shape;861;p86"/>
          <p:cNvPicPr preferRelativeResize="0"/>
          <p:nvPr>
            <p:ph idx="1" type="body"/>
          </p:nvPr>
        </p:nvPicPr>
        <p:blipFill rotWithShape="1">
          <a:blip r:embed="rId4">
            <a:alphaModFix/>
          </a:blip>
          <a:srcRect b="0" l="0" r="0" t="0"/>
          <a:stretch/>
        </p:blipFill>
        <p:spPr>
          <a:xfrm>
            <a:off x="457200" y="2003425"/>
            <a:ext cx="8229600" cy="3719513"/>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US"/>
              <a:t>Sampling</a:t>
            </a:r>
            <a:endParaRPr/>
          </a:p>
        </p:txBody>
      </p:sp>
      <p:sp>
        <p:nvSpPr>
          <p:cNvPr id="867" name="Google Shape;867;p8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90000"/>
              </a:lnSpc>
              <a:spcBef>
                <a:spcPts val="0"/>
              </a:spcBef>
              <a:spcAft>
                <a:spcPts val="0"/>
              </a:spcAft>
              <a:buClr>
                <a:schemeClr val="dk1"/>
              </a:buClr>
              <a:buSzPct val="100000"/>
              <a:buFont typeface="Arial"/>
              <a:buChar char="•"/>
            </a:pPr>
            <a:r>
              <a:rPr lang="en-US" sz="2800"/>
              <a:t>Analog signal is sampled every T</a:t>
            </a:r>
            <a:r>
              <a:rPr baseline="-25000" lang="en-US" sz="2800"/>
              <a:t>S</a:t>
            </a:r>
            <a:r>
              <a:rPr lang="en-US" sz="2800"/>
              <a:t> secs.</a:t>
            </a:r>
            <a:endParaRPr/>
          </a:p>
          <a:p>
            <a:pPr indent="-342900" lvl="0" marL="342900" rtl="0" algn="l">
              <a:lnSpc>
                <a:spcPct val="90000"/>
              </a:lnSpc>
              <a:spcBef>
                <a:spcPts val="518"/>
              </a:spcBef>
              <a:spcAft>
                <a:spcPts val="0"/>
              </a:spcAft>
              <a:buClr>
                <a:schemeClr val="dk1"/>
              </a:buClr>
              <a:buSzPct val="100000"/>
              <a:buFont typeface="Arial"/>
              <a:buChar char="•"/>
            </a:pPr>
            <a:r>
              <a:rPr lang="en-US" sz="2800"/>
              <a:t>T</a:t>
            </a:r>
            <a:r>
              <a:rPr baseline="-25000" lang="en-US" sz="2800"/>
              <a:t>s</a:t>
            </a:r>
            <a:r>
              <a:rPr lang="en-US" sz="2800"/>
              <a:t> is referred to as the sampling interval. </a:t>
            </a:r>
            <a:endParaRPr/>
          </a:p>
          <a:p>
            <a:pPr indent="-342900" lvl="0" marL="342900" rtl="0" algn="l">
              <a:lnSpc>
                <a:spcPct val="90000"/>
              </a:lnSpc>
              <a:spcBef>
                <a:spcPts val="518"/>
              </a:spcBef>
              <a:spcAft>
                <a:spcPts val="0"/>
              </a:spcAft>
              <a:buClr>
                <a:schemeClr val="dk1"/>
              </a:buClr>
              <a:buSzPct val="100000"/>
              <a:buFont typeface="Arial"/>
              <a:buChar char="•"/>
            </a:pPr>
            <a:r>
              <a:rPr lang="en-US" sz="2800"/>
              <a:t>f</a:t>
            </a:r>
            <a:r>
              <a:rPr baseline="-25000" lang="en-US" sz="2800"/>
              <a:t>s</a:t>
            </a:r>
            <a:r>
              <a:rPr lang="en-US" sz="2800"/>
              <a:t> = 1/T</a:t>
            </a:r>
            <a:r>
              <a:rPr baseline="-25000" lang="en-US" sz="2800"/>
              <a:t>s</a:t>
            </a:r>
            <a:r>
              <a:rPr lang="en-US" sz="2800"/>
              <a:t> is called the sampling rate or sampling frequency.</a:t>
            </a:r>
            <a:endParaRPr/>
          </a:p>
          <a:p>
            <a:pPr indent="-342900" lvl="0" marL="342900" rtl="0" algn="l">
              <a:lnSpc>
                <a:spcPct val="90000"/>
              </a:lnSpc>
              <a:spcBef>
                <a:spcPts val="518"/>
              </a:spcBef>
              <a:spcAft>
                <a:spcPts val="0"/>
              </a:spcAft>
              <a:buClr>
                <a:schemeClr val="dk1"/>
              </a:buClr>
              <a:buSzPct val="100000"/>
              <a:buFont typeface="Arial"/>
              <a:buChar char="•"/>
            </a:pPr>
            <a:r>
              <a:rPr lang="en-US" sz="2800"/>
              <a:t>There are 3 sampling methods:</a:t>
            </a:r>
            <a:endParaRPr/>
          </a:p>
          <a:p>
            <a:pPr indent="-285750" lvl="1" marL="742950" rtl="0" algn="l">
              <a:lnSpc>
                <a:spcPct val="90000"/>
              </a:lnSpc>
              <a:spcBef>
                <a:spcPts val="444"/>
              </a:spcBef>
              <a:spcAft>
                <a:spcPts val="0"/>
              </a:spcAft>
              <a:buClr>
                <a:schemeClr val="dk1"/>
              </a:buClr>
              <a:buSzPct val="100000"/>
              <a:buFont typeface="Arial"/>
              <a:buChar char="–"/>
            </a:pPr>
            <a:r>
              <a:rPr lang="en-US" sz="2400"/>
              <a:t>Ideal - an impulse at each sampling instant</a:t>
            </a:r>
            <a:endParaRPr/>
          </a:p>
          <a:p>
            <a:pPr indent="-285750" lvl="1" marL="742950" rtl="0" algn="l">
              <a:lnSpc>
                <a:spcPct val="90000"/>
              </a:lnSpc>
              <a:spcBef>
                <a:spcPts val="444"/>
              </a:spcBef>
              <a:spcAft>
                <a:spcPts val="0"/>
              </a:spcAft>
              <a:buClr>
                <a:schemeClr val="dk1"/>
              </a:buClr>
              <a:buSzPct val="100000"/>
              <a:buFont typeface="Arial"/>
              <a:buChar char="–"/>
            </a:pPr>
            <a:r>
              <a:rPr lang="en-US" sz="2400"/>
              <a:t>Natural - a pulse of short width with varying amplitude</a:t>
            </a:r>
            <a:endParaRPr/>
          </a:p>
          <a:p>
            <a:pPr indent="-285750" lvl="1" marL="742950" rtl="0" algn="l">
              <a:lnSpc>
                <a:spcPct val="90000"/>
              </a:lnSpc>
              <a:spcBef>
                <a:spcPts val="444"/>
              </a:spcBef>
              <a:spcAft>
                <a:spcPts val="0"/>
              </a:spcAft>
              <a:buClr>
                <a:schemeClr val="dk1"/>
              </a:buClr>
              <a:buSzPct val="100000"/>
              <a:buFont typeface="Arial"/>
              <a:buChar char="–"/>
            </a:pPr>
            <a:r>
              <a:rPr lang="en-US" sz="2400"/>
              <a:t>Flattop - sample and hold, like natural but with single amplitude value</a:t>
            </a:r>
            <a:endParaRPr/>
          </a:p>
          <a:p>
            <a:pPr indent="-342900" lvl="0" marL="342900" rtl="0" algn="l">
              <a:lnSpc>
                <a:spcPct val="90000"/>
              </a:lnSpc>
              <a:spcBef>
                <a:spcPts val="518"/>
              </a:spcBef>
              <a:spcAft>
                <a:spcPts val="0"/>
              </a:spcAft>
              <a:buClr>
                <a:schemeClr val="dk1"/>
              </a:buClr>
              <a:buSzPct val="100000"/>
              <a:buFont typeface="Arial"/>
              <a:buChar char="•"/>
            </a:pPr>
            <a:r>
              <a:rPr lang="en-US" sz="2800"/>
              <a:t>The process is referred to as pulse amplitude modulation PAM and the outcome is a signal with analog (non integer) values</a:t>
            </a:r>
            <a:endParaRPr/>
          </a:p>
          <a:p>
            <a:pPr indent="-154940" lvl="0" marL="342900" rtl="0" algn="l">
              <a:spcBef>
                <a:spcPts val="592"/>
              </a:spcBef>
              <a:spcAft>
                <a:spcPts val="0"/>
              </a:spcAft>
              <a:buClr>
                <a:schemeClr val="dk1"/>
              </a:buClr>
              <a:buSzPct val="100000"/>
              <a:buFont typeface="Arial"/>
              <a:buNone/>
            </a:pPr>
            <a:r>
              <a:t/>
            </a:r>
            <a:endParaRPr/>
          </a:p>
        </p:txBody>
      </p:sp>
      <p:pic>
        <p:nvPicPr>
          <p:cNvPr descr="download.png" id="868" name="Google Shape;868;p87"/>
          <p:cNvPicPr preferRelativeResize="0"/>
          <p:nvPr/>
        </p:nvPicPr>
        <p:blipFill rotWithShape="1">
          <a:blip r:embed="rId3">
            <a:alphaModFix/>
          </a:blip>
          <a:srcRect b="0" l="0" r="0" t="0"/>
          <a:stretch/>
        </p:blipFill>
        <p:spPr>
          <a:xfrm>
            <a:off x="36513" y="0"/>
            <a:ext cx="1727200" cy="754063"/>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br>
              <a:rPr b="1" i="1" lang="en-US" sz="3600"/>
            </a:br>
            <a:r>
              <a:rPr b="1" i="1" lang="en-US" sz="3600"/>
              <a:t>Three different sampling methods for PCM</a:t>
            </a:r>
            <a:br>
              <a:rPr b="1" i="1" lang="en-US"/>
            </a:br>
            <a:endParaRPr/>
          </a:p>
        </p:txBody>
      </p:sp>
      <p:pic>
        <p:nvPicPr>
          <p:cNvPr descr="download.png" id="874" name="Google Shape;874;p88"/>
          <p:cNvPicPr preferRelativeResize="0"/>
          <p:nvPr/>
        </p:nvPicPr>
        <p:blipFill rotWithShape="1">
          <a:blip r:embed="rId3">
            <a:alphaModFix/>
          </a:blip>
          <a:srcRect b="0" l="0" r="0" t="0"/>
          <a:stretch/>
        </p:blipFill>
        <p:spPr>
          <a:xfrm>
            <a:off x="36513" y="0"/>
            <a:ext cx="1487487" cy="649288"/>
          </a:xfrm>
          <a:prstGeom prst="rect">
            <a:avLst/>
          </a:prstGeom>
          <a:noFill/>
          <a:ln>
            <a:noFill/>
          </a:ln>
        </p:spPr>
      </p:pic>
      <p:pic>
        <p:nvPicPr>
          <p:cNvPr id="875" name="Google Shape;875;p88"/>
          <p:cNvPicPr preferRelativeResize="0"/>
          <p:nvPr>
            <p:ph idx="1" type="body"/>
          </p:nvPr>
        </p:nvPicPr>
        <p:blipFill rotWithShape="1">
          <a:blip r:embed="rId4">
            <a:alphaModFix/>
          </a:blip>
          <a:srcRect b="0" l="0" r="0" t="0"/>
          <a:stretch/>
        </p:blipFill>
        <p:spPr>
          <a:xfrm>
            <a:off x="457200" y="1462088"/>
            <a:ext cx="8229600" cy="4497387"/>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US"/>
              <a:t>Note</a:t>
            </a:r>
            <a:endParaRPr/>
          </a:p>
        </p:txBody>
      </p:sp>
      <p:pic>
        <p:nvPicPr>
          <p:cNvPr descr="download.png" id="881" name="Google Shape;881;p89"/>
          <p:cNvPicPr preferRelativeResize="0"/>
          <p:nvPr/>
        </p:nvPicPr>
        <p:blipFill rotWithShape="1">
          <a:blip r:embed="rId3">
            <a:alphaModFix/>
          </a:blip>
          <a:srcRect b="0" l="0" r="0" t="0"/>
          <a:stretch/>
        </p:blipFill>
        <p:spPr>
          <a:xfrm>
            <a:off x="36513" y="0"/>
            <a:ext cx="1487487" cy="649288"/>
          </a:xfrm>
          <a:prstGeom prst="rect">
            <a:avLst/>
          </a:prstGeom>
          <a:noFill/>
          <a:ln>
            <a:noFill/>
          </a:ln>
        </p:spPr>
      </p:pic>
      <p:sp>
        <p:nvSpPr>
          <p:cNvPr id="882" name="Google Shape;882;p89"/>
          <p:cNvSpPr txBox="1"/>
          <p:nvPr/>
        </p:nvSpPr>
        <p:spPr>
          <a:xfrm>
            <a:off x="1085850" y="1698625"/>
            <a:ext cx="18415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83" name="Google Shape;883;p89"/>
          <p:cNvSpPr txBox="1"/>
          <p:nvPr>
            <p:ph idx="1" type="body"/>
          </p:nvPr>
        </p:nvSpPr>
        <p:spPr>
          <a:xfrm>
            <a:off x="457200" y="1600200"/>
            <a:ext cx="8229600" cy="2160588"/>
          </a:xfrm>
          <a:prstGeom prst="rect">
            <a:avLst/>
          </a:prstGeom>
          <a:solidFill>
            <a:srgbClr val="99FF33"/>
          </a:solidFill>
          <a:ln>
            <a:noFill/>
          </a:ln>
        </p:spPr>
        <p:txBody>
          <a:bodyPr anchorCtr="0" anchor="t" bIns="45700" lIns="91425" spcFirstLastPara="1" rIns="91425" wrap="square" tIns="45700">
            <a:spAutoFit/>
          </a:bodyPr>
          <a:lstStyle/>
          <a:p>
            <a:pPr indent="-342900" lvl="0" marL="342900" rtl="0" algn="ctr">
              <a:spcBef>
                <a:spcPts val="0"/>
              </a:spcBef>
              <a:spcAft>
                <a:spcPts val="0"/>
              </a:spcAft>
              <a:buClr>
                <a:schemeClr val="dk1"/>
              </a:buClr>
              <a:buSzPts val="3200"/>
              <a:buChar char="•"/>
            </a:pPr>
            <a:r>
              <a:rPr b="1" lang="en-US">
                <a:latin typeface="Arial"/>
                <a:ea typeface="Arial"/>
                <a:cs typeface="Arial"/>
                <a:sym typeface="Arial"/>
              </a:rPr>
              <a:t>According to the Nyquist theorem, the sampling rate must be</a:t>
            </a:r>
            <a:endParaRPr/>
          </a:p>
          <a:p>
            <a:pPr indent="-342900" lvl="0" marL="342900" rtl="0" algn="ctr">
              <a:spcBef>
                <a:spcPts val="640"/>
              </a:spcBef>
              <a:spcAft>
                <a:spcPts val="0"/>
              </a:spcAft>
              <a:buClr>
                <a:schemeClr val="dk1"/>
              </a:buClr>
              <a:buSzPts val="3200"/>
              <a:buChar char="•"/>
            </a:pPr>
            <a:r>
              <a:rPr b="1" lang="en-US">
                <a:latin typeface="Arial"/>
                <a:ea typeface="Arial"/>
                <a:cs typeface="Arial"/>
                <a:sym typeface="Arial"/>
              </a:rPr>
              <a:t>at least 2 times the highest frequency contained in the signal.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9"/>
          <p:cNvSpPr txBox="1"/>
          <p:nvPr>
            <p:ph idx="12" type="sldNum"/>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4.</a:t>
            </a:r>
            <a:fld id="{00000000-1234-1234-1234-123412341234}" type="slidenum">
              <a:rPr lang="en-US"/>
              <a:t>‹#›</a:t>
            </a:fld>
            <a:endParaRPr/>
          </a:p>
        </p:txBody>
      </p:sp>
      <p:sp>
        <p:nvSpPr>
          <p:cNvPr id="157" name="Google Shape;157;p9"/>
          <p:cNvSpPr txBox="1"/>
          <p:nvPr>
            <p:ph type="title"/>
          </p:nvPr>
        </p:nvSpPr>
        <p:spPr>
          <a:xfrm>
            <a:off x="609600" y="609600"/>
            <a:ext cx="7848600" cy="1447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Mapping Data symbols onto Signal levels</a:t>
            </a:r>
            <a:endParaRPr/>
          </a:p>
        </p:txBody>
      </p:sp>
      <p:sp>
        <p:nvSpPr>
          <p:cNvPr id="158" name="Google Shape;158;p9"/>
          <p:cNvSpPr txBox="1"/>
          <p:nvPr>
            <p:ph idx="1" type="body"/>
          </p:nvPr>
        </p:nvSpPr>
        <p:spPr>
          <a:xfrm>
            <a:off x="685800" y="2286000"/>
            <a:ext cx="7772400" cy="40386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800"/>
              <a:buChar char="•"/>
            </a:pPr>
            <a:r>
              <a:rPr lang="en-US" sz="2800"/>
              <a:t>A data symbol (or element) can consist of a number of data bits: </a:t>
            </a:r>
            <a:endParaRPr/>
          </a:p>
          <a:p>
            <a:pPr indent="-285750" lvl="1" marL="742950" rtl="0" algn="l">
              <a:lnSpc>
                <a:spcPct val="90000"/>
              </a:lnSpc>
              <a:spcBef>
                <a:spcPts val="480"/>
              </a:spcBef>
              <a:spcAft>
                <a:spcPts val="0"/>
              </a:spcAft>
              <a:buClr>
                <a:schemeClr val="dk1"/>
              </a:buClr>
              <a:buSzPts val="2400"/>
              <a:buChar char="–"/>
            </a:pPr>
            <a:r>
              <a:rPr lang="en-US" sz="2400"/>
              <a:t>1 , 0 or </a:t>
            </a:r>
            <a:endParaRPr/>
          </a:p>
          <a:p>
            <a:pPr indent="-285750" lvl="1" marL="742950" rtl="0" algn="l">
              <a:lnSpc>
                <a:spcPct val="90000"/>
              </a:lnSpc>
              <a:spcBef>
                <a:spcPts val="480"/>
              </a:spcBef>
              <a:spcAft>
                <a:spcPts val="0"/>
              </a:spcAft>
              <a:buClr>
                <a:schemeClr val="dk1"/>
              </a:buClr>
              <a:buSzPts val="2400"/>
              <a:buChar char="–"/>
            </a:pPr>
            <a:r>
              <a:rPr lang="en-US" sz="2400"/>
              <a:t>11, 10, 01, ……</a:t>
            </a:r>
            <a:endParaRPr/>
          </a:p>
          <a:p>
            <a:pPr indent="-342900" lvl="0" marL="342900" rtl="0" algn="l">
              <a:lnSpc>
                <a:spcPct val="90000"/>
              </a:lnSpc>
              <a:spcBef>
                <a:spcPts val="560"/>
              </a:spcBef>
              <a:spcAft>
                <a:spcPts val="0"/>
              </a:spcAft>
              <a:buClr>
                <a:schemeClr val="dk1"/>
              </a:buClr>
              <a:buSzPts val="2800"/>
              <a:buChar char="•"/>
            </a:pPr>
            <a:r>
              <a:rPr lang="en-US" sz="2800"/>
              <a:t>A data symbol can be coded into a single signal element or multiple signal elements</a:t>
            </a:r>
            <a:endParaRPr/>
          </a:p>
          <a:p>
            <a:pPr indent="-285750" lvl="1" marL="742950" rtl="0" algn="l">
              <a:lnSpc>
                <a:spcPct val="90000"/>
              </a:lnSpc>
              <a:spcBef>
                <a:spcPts val="480"/>
              </a:spcBef>
              <a:spcAft>
                <a:spcPts val="0"/>
              </a:spcAft>
              <a:buClr>
                <a:schemeClr val="dk1"/>
              </a:buClr>
              <a:buSzPts val="2400"/>
              <a:buChar char="–"/>
            </a:pPr>
            <a:r>
              <a:rPr lang="en-US" sz="2400"/>
              <a:t>1 -&gt; +V, 0 -&gt; -V</a:t>
            </a:r>
            <a:endParaRPr/>
          </a:p>
          <a:p>
            <a:pPr indent="-285750" lvl="1" marL="742950" rtl="0" algn="l">
              <a:lnSpc>
                <a:spcPct val="90000"/>
              </a:lnSpc>
              <a:spcBef>
                <a:spcPts val="480"/>
              </a:spcBef>
              <a:spcAft>
                <a:spcPts val="0"/>
              </a:spcAft>
              <a:buClr>
                <a:schemeClr val="dk1"/>
              </a:buClr>
              <a:buSzPts val="2400"/>
              <a:buChar char="–"/>
            </a:pPr>
            <a:r>
              <a:rPr lang="en-US" sz="2400"/>
              <a:t>1 -&gt; +V and -V, 0 -&gt; -V and +V</a:t>
            </a:r>
            <a:endParaRPr/>
          </a:p>
          <a:p>
            <a:pPr indent="-342900" lvl="0" marL="342900" rtl="0" algn="l">
              <a:lnSpc>
                <a:spcPct val="90000"/>
              </a:lnSpc>
              <a:spcBef>
                <a:spcPts val="560"/>
              </a:spcBef>
              <a:spcAft>
                <a:spcPts val="0"/>
              </a:spcAft>
              <a:buClr>
                <a:schemeClr val="dk1"/>
              </a:buClr>
              <a:buSzPts val="2800"/>
              <a:buChar char="•"/>
            </a:pPr>
            <a:r>
              <a:rPr lang="en-US" sz="2800"/>
              <a:t>The ratio ‘r’ is the number of data elements carried by a signal element.</a:t>
            </a:r>
            <a:endParaRPr/>
          </a:p>
        </p:txBody>
      </p:sp>
      <p:pic>
        <p:nvPicPr>
          <p:cNvPr descr="download.png" id="159" name="Google Shape;159;p9"/>
          <p:cNvPicPr preferRelativeResize="0"/>
          <p:nvPr/>
        </p:nvPicPr>
        <p:blipFill rotWithShape="1">
          <a:blip r:embed="rId3">
            <a:alphaModFix/>
          </a:blip>
          <a:srcRect b="0" l="0" r="0" t="0"/>
          <a:stretch/>
        </p:blipFill>
        <p:spPr>
          <a:xfrm>
            <a:off x="514350" y="160338"/>
            <a:ext cx="933450" cy="53181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br>
              <a:rPr b="1" i="1" lang="en-US" sz="4000"/>
            </a:br>
            <a:br>
              <a:rPr b="1" i="1" lang="en-US" sz="4000"/>
            </a:br>
            <a:r>
              <a:rPr b="1" i="1" lang="en-US" sz="4000"/>
              <a:t>Nyquist sampling rate for low-pass and bandpass signals</a:t>
            </a:r>
            <a:br>
              <a:rPr b="1" i="1" lang="en-US"/>
            </a:br>
            <a:endParaRPr/>
          </a:p>
        </p:txBody>
      </p:sp>
      <p:pic>
        <p:nvPicPr>
          <p:cNvPr descr="download.png" id="889" name="Google Shape;889;p90"/>
          <p:cNvPicPr preferRelativeResize="0"/>
          <p:nvPr/>
        </p:nvPicPr>
        <p:blipFill rotWithShape="1">
          <a:blip r:embed="rId3">
            <a:alphaModFix/>
          </a:blip>
          <a:srcRect b="0" l="0" r="0" t="0"/>
          <a:stretch/>
        </p:blipFill>
        <p:spPr>
          <a:xfrm>
            <a:off x="76200" y="0"/>
            <a:ext cx="1487488" cy="649288"/>
          </a:xfrm>
          <a:prstGeom prst="rect">
            <a:avLst/>
          </a:prstGeom>
          <a:noFill/>
          <a:ln>
            <a:noFill/>
          </a:ln>
        </p:spPr>
      </p:pic>
      <p:pic>
        <p:nvPicPr>
          <p:cNvPr id="890" name="Google Shape;890;p90"/>
          <p:cNvPicPr preferRelativeResize="0"/>
          <p:nvPr>
            <p:ph idx="1" type="body"/>
          </p:nvPr>
        </p:nvPicPr>
        <p:blipFill rotWithShape="1">
          <a:blip r:embed="rId4">
            <a:alphaModFix/>
          </a:blip>
          <a:srcRect b="0" l="0" r="0" t="0"/>
          <a:stretch/>
        </p:blipFill>
        <p:spPr>
          <a:xfrm>
            <a:off x="457200" y="1839913"/>
            <a:ext cx="8229600" cy="4046537"/>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b="1" i="1" lang="en-US">
                <a:solidFill>
                  <a:schemeClr val="hlink"/>
                </a:solidFill>
              </a:rPr>
              <a:t>Example 1</a:t>
            </a:r>
            <a:br>
              <a:rPr b="1" i="1" lang="en-US">
                <a:solidFill>
                  <a:schemeClr val="hlink"/>
                </a:solidFill>
              </a:rPr>
            </a:br>
            <a:endParaRPr/>
          </a:p>
        </p:txBody>
      </p:sp>
      <p:sp>
        <p:nvSpPr>
          <p:cNvPr id="896" name="Google Shape;896;p91"/>
          <p:cNvSpPr txBox="1"/>
          <p:nvPr>
            <p:ph idx="1" type="body"/>
          </p:nvPr>
        </p:nvSpPr>
        <p:spPr>
          <a:xfrm>
            <a:off x="457200" y="1219200"/>
            <a:ext cx="8229600" cy="4906963"/>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just">
              <a:spcBef>
                <a:spcPts val="0"/>
              </a:spcBef>
              <a:spcAft>
                <a:spcPts val="0"/>
              </a:spcAft>
              <a:buClr>
                <a:schemeClr val="dk1"/>
              </a:buClr>
              <a:buSzPct val="100000"/>
              <a:buFont typeface="Arial"/>
              <a:buChar char="•"/>
            </a:pPr>
            <a:r>
              <a:rPr b="1" i="1" lang="en-US"/>
              <a:t>For an intuitive example of the Nyquist theorem, let us sample a simple sine wave at three sampling rates: f</a:t>
            </a:r>
            <a:r>
              <a:rPr b="1" baseline="-25000" i="1" lang="en-US"/>
              <a:t>s</a:t>
            </a:r>
            <a:r>
              <a:rPr b="1" i="1" lang="en-US"/>
              <a:t> = 4f (2 times the Nyquist rate), f</a:t>
            </a:r>
            <a:r>
              <a:rPr b="1" baseline="-25000" i="1" lang="en-US"/>
              <a:t>s</a:t>
            </a:r>
            <a:r>
              <a:rPr b="1" i="1" lang="en-US"/>
              <a:t> = 2f (Nyquist rate), and </a:t>
            </a:r>
            <a:br>
              <a:rPr b="1" i="1" lang="en-US"/>
            </a:br>
            <a:r>
              <a:rPr b="1" i="1" lang="en-US"/>
              <a:t>f</a:t>
            </a:r>
            <a:r>
              <a:rPr b="1" baseline="-25000" i="1" lang="en-US"/>
              <a:t>s</a:t>
            </a:r>
            <a:r>
              <a:rPr b="1" i="1" lang="en-US"/>
              <a:t> = f (one-half the Nyquist rate). Figure 4.24 shows the sampling and the subsequent recovery of the signal.</a:t>
            </a:r>
            <a:endParaRPr/>
          </a:p>
          <a:p>
            <a:pPr indent="-185420" lvl="0" marL="342900" rtl="0" algn="l">
              <a:spcBef>
                <a:spcPts val="496"/>
              </a:spcBef>
              <a:spcAft>
                <a:spcPts val="0"/>
              </a:spcAft>
              <a:buClr>
                <a:schemeClr val="dk1"/>
              </a:buClr>
              <a:buSzPct val="100000"/>
              <a:buFont typeface="Arial"/>
              <a:buNone/>
            </a:pPr>
            <a:r>
              <a:t/>
            </a:r>
            <a:endParaRPr b="1" i="1"/>
          </a:p>
          <a:p>
            <a:pPr indent="-342900" lvl="0" marL="342900" rtl="0" algn="just">
              <a:spcBef>
                <a:spcPts val="496"/>
              </a:spcBef>
              <a:spcAft>
                <a:spcPts val="0"/>
              </a:spcAft>
              <a:buClr>
                <a:schemeClr val="dk1"/>
              </a:buClr>
              <a:buSzPct val="100000"/>
              <a:buFont typeface="Arial"/>
              <a:buChar char="•"/>
            </a:pPr>
            <a:r>
              <a:rPr b="1" i="1" lang="en-US"/>
              <a:t>It can be seen that sampling at the Nyquist rate can create a good approximation of the original sine wave (part a). Oversampling in part b can also create the same approximation, but it is redundant and unnecessary. Sampling below the Nyquist rate (part c) does not produce a signal that looks like the original sine wave.</a:t>
            </a:r>
            <a:endParaRPr/>
          </a:p>
          <a:p>
            <a:pPr indent="-185420" lvl="0" marL="342900" rtl="0" algn="l">
              <a:spcBef>
                <a:spcPts val="496"/>
              </a:spcBef>
              <a:spcAft>
                <a:spcPts val="0"/>
              </a:spcAft>
              <a:buClr>
                <a:schemeClr val="dk1"/>
              </a:buClr>
              <a:buSzPct val="100000"/>
              <a:buFont typeface="Arial"/>
              <a:buNone/>
            </a:pPr>
            <a:r>
              <a:t/>
            </a:r>
            <a:endParaRPr/>
          </a:p>
        </p:txBody>
      </p:sp>
      <p:pic>
        <p:nvPicPr>
          <p:cNvPr descr="download.png" id="897" name="Google Shape;897;p91"/>
          <p:cNvPicPr preferRelativeResize="0"/>
          <p:nvPr/>
        </p:nvPicPr>
        <p:blipFill rotWithShape="1">
          <a:blip r:embed="rId3">
            <a:alphaModFix/>
          </a:blip>
          <a:srcRect b="0" l="0" r="0" t="0"/>
          <a:stretch/>
        </p:blipFill>
        <p:spPr>
          <a:xfrm>
            <a:off x="76200" y="0"/>
            <a:ext cx="1487488" cy="649288"/>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92"/>
          <p:cNvSpPr txBox="1"/>
          <p:nvPr>
            <p:ph type="title"/>
          </p:nvPr>
        </p:nvSpPr>
        <p:spPr>
          <a:xfrm>
            <a:off x="457200" y="3254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br>
              <a:rPr b="1" i="1" lang="en-US" sz="3600"/>
            </a:br>
            <a:br>
              <a:rPr b="1" i="1" lang="en-US" sz="3600"/>
            </a:br>
            <a:r>
              <a:rPr b="1" i="1" lang="en-US" sz="3600"/>
              <a:t>Recovery of a sampled sine wave for different sampling rates</a:t>
            </a:r>
            <a:br>
              <a:rPr b="1" i="1" lang="en-US"/>
            </a:br>
            <a:endParaRPr/>
          </a:p>
        </p:txBody>
      </p:sp>
      <p:pic>
        <p:nvPicPr>
          <p:cNvPr descr="download.png" id="903" name="Google Shape;903;p92"/>
          <p:cNvPicPr preferRelativeResize="0"/>
          <p:nvPr/>
        </p:nvPicPr>
        <p:blipFill rotWithShape="1">
          <a:blip r:embed="rId3">
            <a:alphaModFix/>
          </a:blip>
          <a:srcRect b="0" l="0" r="0" t="0"/>
          <a:stretch/>
        </p:blipFill>
        <p:spPr>
          <a:xfrm>
            <a:off x="9525" y="65088"/>
            <a:ext cx="1487488" cy="649287"/>
          </a:xfrm>
          <a:prstGeom prst="rect">
            <a:avLst/>
          </a:prstGeom>
          <a:noFill/>
          <a:ln>
            <a:noFill/>
          </a:ln>
        </p:spPr>
      </p:pic>
      <p:pic>
        <p:nvPicPr>
          <p:cNvPr id="904" name="Google Shape;904;p92"/>
          <p:cNvPicPr preferRelativeResize="0"/>
          <p:nvPr>
            <p:ph idx="1" type="body"/>
          </p:nvPr>
        </p:nvPicPr>
        <p:blipFill rotWithShape="1">
          <a:blip r:embed="rId4">
            <a:alphaModFix/>
          </a:blip>
          <a:srcRect b="0" l="0" r="0" t="0"/>
          <a:stretch/>
        </p:blipFill>
        <p:spPr>
          <a:xfrm>
            <a:off x="1779588" y="1600200"/>
            <a:ext cx="5584825" cy="4525963"/>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9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US">
                <a:solidFill>
                  <a:schemeClr val="hlink"/>
                </a:solidFill>
              </a:rPr>
              <a:t>Example 2</a:t>
            </a:r>
            <a:endParaRPr/>
          </a:p>
        </p:txBody>
      </p:sp>
      <p:sp>
        <p:nvSpPr>
          <p:cNvPr id="910" name="Google Shape;910;p9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Font typeface="Arial"/>
              <a:buChar char="•"/>
            </a:pPr>
            <a:r>
              <a:rPr b="1" i="1" lang="en-US"/>
              <a:t>Consider the revolution of a hand of a clock. The second hand of a clock has a period of 60 s. According to the Nyquist theorem, we need to sample the hand every 30 s (T</a:t>
            </a:r>
            <a:r>
              <a:rPr b="1" baseline="-25000" i="1" lang="en-US"/>
              <a:t>s</a:t>
            </a:r>
            <a:r>
              <a:rPr b="1" i="1" lang="en-US"/>
              <a:t> = T or f</a:t>
            </a:r>
            <a:r>
              <a:rPr b="1" baseline="-25000" i="1" lang="en-US"/>
              <a:t>s</a:t>
            </a:r>
            <a:r>
              <a:rPr b="1" i="1" lang="en-US"/>
              <a:t> = 2f ). In Figure 4.25a, the sample points, in order, are 12, 6, 12, 6, 12, and 6. The receiver of the samples cannot tell if the clock is moving forward or backward. In part b, we sample at double the Nyquist rate (every 15 s). The sample points are 12, 3, 6, 9, and 12. The clock is moving forward. In part c, we sample below the Nyquist rate (T</a:t>
            </a:r>
            <a:r>
              <a:rPr b="1" baseline="-25000" i="1" lang="en-US"/>
              <a:t>s</a:t>
            </a:r>
            <a:r>
              <a:rPr b="1" i="1" lang="en-US"/>
              <a:t> = T or f</a:t>
            </a:r>
            <a:r>
              <a:rPr b="1" baseline="-25000" i="1" lang="en-US"/>
              <a:t>s</a:t>
            </a:r>
            <a:r>
              <a:rPr b="1" i="1" lang="en-US"/>
              <a:t> = f ). The sample points are 12, 9, 6, 3, and 12. Although the clock is moving forward, the receiver thinks that the clock is moving backward.</a:t>
            </a:r>
            <a:endParaRPr/>
          </a:p>
          <a:p>
            <a:pPr indent="-170180" lvl="0" marL="342900" rtl="0" algn="l">
              <a:spcBef>
                <a:spcPts val="544"/>
              </a:spcBef>
              <a:spcAft>
                <a:spcPts val="0"/>
              </a:spcAft>
              <a:buClr>
                <a:schemeClr val="dk1"/>
              </a:buClr>
              <a:buSzPct val="100000"/>
              <a:buFont typeface="Arial"/>
              <a:buNone/>
            </a:pPr>
            <a:r>
              <a:t/>
            </a:r>
            <a:endParaRPr/>
          </a:p>
        </p:txBody>
      </p:sp>
      <p:pic>
        <p:nvPicPr>
          <p:cNvPr descr="download.png" id="911" name="Google Shape;911;p93"/>
          <p:cNvPicPr preferRelativeResize="0"/>
          <p:nvPr/>
        </p:nvPicPr>
        <p:blipFill rotWithShape="1">
          <a:blip r:embed="rId3">
            <a:alphaModFix/>
          </a:blip>
          <a:srcRect b="0" l="0" r="0" t="0"/>
          <a:stretch/>
        </p:blipFill>
        <p:spPr>
          <a:xfrm>
            <a:off x="9525" y="65088"/>
            <a:ext cx="1487488" cy="64928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b="1" lang="en-US" sz="3600">
                <a:solidFill>
                  <a:schemeClr val="folHlink"/>
                </a:solidFill>
              </a:rPr>
              <a:t>4.25  </a:t>
            </a:r>
            <a:r>
              <a:rPr b="1" i="1" lang="en-US" sz="3600"/>
              <a:t>Sampling of a clock with only one hand</a:t>
            </a:r>
            <a:br>
              <a:rPr b="1" i="1" lang="en-US"/>
            </a:br>
            <a:endParaRPr/>
          </a:p>
        </p:txBody>
      </p:sp>
      <p:pic>
        <p:nvPicPr>
          <p:cNvPr descr="download.png" id="917" name="Google Shape;917;p94"/>
          <p:cNvPicPr preferRelativeResize="0"/>
          <p:nvPr/>
        </p:nvPicPr>
        <p:blipFill rotWithShape="1">
          <a:blip r:embed="rId3">
            <a:alphaModFix/>
          </a:blip>
          <a:srcRect b="0" l="0" r="0" t="0"/>
          <a:stretch/>
        </p:blipFill>
        <p:spPr>
          <a:xfrm>
            <a:off x="9525" y="65088"/>
            <a:ext cx="1487488" cy="649287"/>
          </a:xfrm>
          <a:prstGeom prst="rect">
            <a:avLst/>
          </a:prstGeom>
          <a:noFill/>
          <a:ln>
            <a:noFill/>
          </a:ln>
        </p:spPr>
      </p:pic>
      <p:pic>
        <p:nvPicPr>
          <p:cNvPr id="918" name="Google Shape;918;p94"/>
          <p:cNvPicPr preferRelativeResize="0"/>
          <p:nvPr>
            <p:ph idx="1" type="body"/>
          </p:nvPr>
        </p:nvPicPr>
        <p:blipFill rotWithShape="1">
          <a:blip r:embed="rId4">
            <a:alphaModFix/>
          </a:blip>
          <a:srcRect b="0" l="0" r="0" t="0"/>
          <a:stretch/>
        </p:blipFill>
        <p:spPr>
          <a:xfrm>
            <a:off x="1228725" y="1600200"/>
            <a:ext cx="6686550" cy="4525963"/>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9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Quantization</a:t>
            </a:r>
            <a:endParaRPr/>
          </a:p>
        </p:txBody>
      </p:sp>
      <p:sp>
        <p:nvSpPr>
          <p:cNvPr id="924" name="Google Shape;924;p9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90000"/>
              </a:lnSpc>
              <a:spcBef>
                <a:spcPts val="0"/>
              </a:spcBef>
              <a:spcAft>
                <a:spcPts val="0"/>
              </a:spcAft>
              <a:buClr>
                <a:schemeClr val="dk1"/>
              </a:buClr>
              <a:buSzPct val="100000"/>
              <a:buFont typeface="Arial"/>
              <a:buChar char="•"/>
            </a:pPr>
            <a:r>
              <a:rPr lang="en-US"/>
              <a:t>Sampling results in a series of pulses of varying amplitude values ranging between two limits: a min and a max.</a:t>
            </a:r>
            <a:endParaRPr/>
          </a:p>
          <a:p>
            <a:pPr indent="-342900" lvl="0" marL="342900" rtl="0" algn="l">
              <a:lnSpc>
                <a:spcPct val="90000"/>
              </a:lnSpc>
              <a:spcBef>
                <a:spcPts val="592"/>
              </a:spcBef>
              <a:spcAft>
                <a:spcPts val="0"/>
              </a:spcAft>
              <a:buClr>
                <a:schemeClr val="dk1"/>
              </a:buClr>
              <a:buSzPct val="100000"/>
              <a:buFont typeface="Arial"/>
              <a:buChar char="•"/>
            </a:pPr>
            <a:r>
              <a:rPr lang="en-US"/>
              <a:t>The amplitude values are infinite between the two limits.</a:t>
            </a:r>
            <a:endParaRPr/>
          </a:p>
          <a:p>
            <a:pPr indent="-342900" lvl="0" marL="342900" rtl="0" algn="l">
              <a:lnSpc>
                <a:spcPct val="90000"/>
              </a:lnSpc>
              <a:spcBef>
                <a:spcPts val="592"/>
              </a:spcBef>
              <a:spcAft>
                <a:spcPts val="0"/>
              </a:spcAft>
              <a:buClr>
                <a:schemeClr val="dk1"/>
              </a:buClr>
              <a:buSzPct val="100000"/>
              <a:buFont typeface="Arial"/>
              <a:buChar char="•"/>
            </a:pPr>
            <a:r>
              <a:rPr lang="en-US"/>
              <a:t>We need to map the </a:t>
            </a:r>
            <a:r>
              <a:rPr i="1" lang="en-US"/>
              <a:t>infinite</a:t>
            </a:r>
            <a:r>
              <a:rPr lang="en-US"/>
              <a:t> amplitude values onto a finite set of known values.</a:t>
            </a:r>
            <a:endParaRPr/>
          </a:p>
          <a:p>
            <a:pPr indent="-342900" lvl="0" marL="342900" rtl="0" algn="l">
              <a:lnSpc>
                <a:spcPct val="90000"/>
              </a:lnSpc>
              <a:spcBef>
                <a:spcPts val="592"/>
              </a:spcBef>
              <a:spcAft>
                <a:spcPts val="0"/>
              </a:spcAft>
              <a:buClr>
                <a:schemeClr val="dk1"/>
              </a:buClr>
              <a:buSzPct val="100000"/>
              <a:buFont typeface="Arial"/>
              <a:buChar char="•"/>
            </a:pPr>
            <a:r>
              <a:rPr lang="en-US"/>
              <a:t>This is achieved by dividing the distance between min and max into </a:t>
            </a:r>
            <a:r>
              <a:rPr lang="en-US">
                <a:solidFill>
                  <a:schemeClr val="hlink"/>
                </a:solidFill>
              </a:rPr>
              <a:t>L</a:t>
            </a:r>
            <a:r>
              <a:rPr lang="en-US"/>
              <a:t> </a:t>
            </a:r>
            <a:r>
              <a:rPr lang="en-US">
                <a:solidFill>
                  <a:schemeClr val="hlink"/>
                </a:solidFill>
              </a:rPr>
              <a:t>zones</a:t>
            </a:r>
            <a:r>
              <a:rPr lang="en-US"/>
              <a:t>, each of</a:t>
            </a:r>
            <a:r>
              <a:rPr lang="en-US">
                <a:solidFill>
                  <a:schemeClr val="hlink"/>
                </a:solidFill>
              </a:rPr>
              <a:t> height </a:t>
            </a:r>
            <a:r>
              <a:rPr lang="en-US">
                <a:solidFill>
                  <a:schemeClr val="hlink"/>
                </a:solidFill>
                <a:latin typeface="Noto Sans Symbols"/>
                <a:ea typeface="Noto Sans Symbols"/>
                <a:cs typeface="Noto Sans Symbols"/>
                <a:sym typeface="Noto Sans Symbols"/>
              </a:rPr>
              <a:t>Δ.</a:t>
            </a:r>
            <a:endParaRPr/>
          </a:p>
          <a:p>
            <a:pPr indent="-342900" lvl="0" marL="342900" rtl="0" algn="ctr">
              <a:lnSpc>
                <a:spcPct val="90000"/>
              </a:lnSpc>
              <a:spcBef>
                <a:spcPts val="592"/>
              </a:spcBef>
              <a:spcAft>
                <a:spcPts val="0"/>
              </a:spcAft>
              <a:buClr>
                <a:schemeClr val="dk1"/>
              </a:buClr>
              <a:buSzPct val="100000"/>
              <a:buFont typeface="Noto Sans Symbols"/>
              <a:buNone/>
            </a:pPr>
            <a:r>
              <a:rPr lang="en-US">
                <a:latin typeface="Noto Sans Symbols"/>
                <a:ea typeface="Noto Sans Symbols"/>
                <a:cs typeface="Noto Sans Symbols"/>
                <a:sym typeface="Noto Sans Symbols"/>
              </a:rPr>
              <a:t>Δ</a:t>
            </a:r>
            <a:r>
              <a:rPr lang="en-US"/>
              <a:t> = (max - min)/L</a:t>
            </a:r>
            <a:endParaRPr/>
          </a:p>
          <a:p>
            <a:pPr indent="0" lvl="0" marL="0" rtl="0" algn="l">
              <a:spcBef>
                <a:spcPts val="592"/>
              </a:spcBef>
              <a:spcAft>
                <a:spcPts val="0"/>
              </a:spcAft>
              <a:buClr>
                <a:schemeClr val="dk1"/>
              </a:buClr>
              <a:buSzPct val="100000"/>
              <a:buFont typeface="Arial"/>
              <a:buNone/>
            </a:pPr>
            <a:r>
              <a:t/>
            </a:r>
            <a:endParaRPr/>
          </a:p>
        </p:txBody>
      </p:sp>
      <p:pic>
        <p:nvPicPr>
          <p:cNvPr descr="download.png" id="925" name="Google Shape;925;p95"/>
          <p:cNvPicPr preferRelativeResize="0"/>
          <p:nvPr/>
        </p:nvPicPr>
        <p:blipFill rotWithShape="1">
          <a:blip r:embed="rId3">
            <a:alphaModFix/>
          </a:blip>
          <a:srcRect b="0" l="0" r="0" t="0"/>
          <a:stretch/>
        </p:blipFill>
        <p:spPr>
          <a:xfrm>
            <a:off x="9525" y="65088"/>
            <a:ext cx="1487488" cy="649287"/>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US"/>
              <a:t>Quantization Levels</a:t>
            </a:r>
            <a:endParaRPr/>
          </a:p>
        </p:txBody>
      </p:sp>
      <p:sp>
        <p:nvSpPr>
          <p:cNvPr id="931" name="Google Shape;931;p9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The midpoint of each zone is assigned a value from 0 to L-1 (resulting in L values)</a:t>
            </a:r>
            <a:endParaRPr/>
          </a:p>
          <a:p>
            <a:pPr indent="-342900" lvl="0" marL="342900" rtl="0" algn="l">
              <a:spcBef>
                <a:spcPts val="640"/>
              </a:spcBef>
              <a:spcAft>
                <a:spcPts val="0"/>
              </a:spcAft>
              <a:buClr>
                <a:schemeClr val="dk1"/>
              </a:buClr>
              <a:buSzPts val="3200"/>
              <a:buChar char="•"/>
            </a:pPr>
            <a:r>
              <a:rPr lang="en-US"/>
              <a:t>Each sample falling in a zone is then approximated to the value of the midpoint</a:t>
            </a:r>
            <a:endParaRPr/>
          </a:p>
        </p:txBody>
      </p:sp>
      <p:pic>
        <p:nvPicPr>
          <p:cNvPr descr="download.png" id="932" name="Google Shape;932;p96"/>
          <p:cNvPicPr preferRelativeResize="0"/>
          <p:nvPr/>
        </p:nvPicPr>
        <p:blipFill rotWithShape="1">
          <a:blip r:embed="rId3">
            <a:alphaModFix/>
          </a:blip>
          <a:srcRect b="0" l="0" r="0" t="0"/>
          <a:stretch/>
        </p:blipFill>
        <p:spPr>
          <a:xfrm>
            <a:off x="9525" y="65088"/>
            <a:ext cx="1487488" cy="649287"/>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9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US"/>
              <a:t>Quantization Zones</a:t>
            </a:r>
            <a:endParaRPr/>
          </a:p>
        </p:txBody>
      </p:sp>
      <p:sp>
        <p:nvSpPr>
          <p:cNvPr id="938" name="Google Shape;938;p9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3200"/>
              <a:buChar char="•"/>
            </a:pPr>
            <a:r>
              <a:rPr lang="en-US"/>
              <a:t>Assume we have a voltage signal with amplitudes V</a:t>
            </a:r>
            <a:r>
              <a:rPr baseline="-25000" lang="en-US"/>
              <a:t>min</a:t>
            </a:r>
            <a:r>
              <a:rPr lang="en-US"/>
              <a:t>=-20V and V</a:t>
            </a:r>
            <a:r>
              <a:rPr baseline="-25000" lang="en-US"/>
              <a:t>max</a:t>
            </a:r>
            <a:r>
              <a:rPr lang="en-US"/>
              <a:t>=+20V.</a:t>
            </a:r>
            <a:endParaRPr/>
          </a:p>
          <a:p>
            <a:pPr indent="-342900" lvl="0" marL="342900" rtl="0" algn="l">
              <a:lnSpc>
                <a:spcPct val="90000"/>
              </a:lnSpc>
              <a:spcBef>
                <a:spcPts val="640"/>
              </a:spcBef>
              <a:spcAft>
                <a:spcPts val="0"/>
              </a:spcAft>
              <a:buClr>
                <a:schemeClr val="dk1"/>
              </a:buClr>
              <a:buSzPts val="3200"/>
              <a:buChar char="•"/>
            </a:pPr>
            <a:r>
              <a:rPr lang="en-US"/>
              <a:t>We want to use L=8 quantization levels.</a:t>
            </a:r>
            <a:endParaRPr/>
          </a:p>
          <a:p>
            <a:pPr indent="-342900" lvl="0" marL="342900" rtl="0" algn="l">
              <a:lnSpc>
                <a:spcPct val="90000"/>
              </a:lnSpc>
              <a:spcBef>
                <a:spcPts val="640"/>
              </a:spcBef>
              <a:spcAft>
                <a:spcPts val="0"/>
              </a:spcAft>
              <a:buClr>
                <a:schemeClr val="dk1"/>
              </a:buClr>
              <a:buSzPts val="3200"/>
              <a:buChar char="•"/>
            </a:pPr>
            <a:r>
              <a:rPr lang="en-US"/>
              <a:t>Zone width</a:t>
            </a:r>
            <a:r>
              <a:rPr lang="en-US">
                <a:latin typeface="Noto Sans Symbols"/>
                <a:ea typeface="Noto Sans Symbols"/>
                <a:cs typeface="Noto Sans Symbols"/>
                <a:sym typeface="Noto Sans Symbols"/>
              </a:rPr>
              <a:t> Δ</a:t>
            </a:r>
            <a:r>
              <a:rPr lang="en-US"/>
              <a:t> = (20 - -20)/8 = 5</a:t>
            </a:r>
            <a:endParaRPr/>
          </a:p>
          <a:p>
            <a:pPr indent="-342900" lvl="0" marL="342900" rtl="0" algn="l">
              <a:lnSpc>
                <a:spcPct val="90000"/>
              </a:lnSpc>
              <a:spcBef>
                <a:spcPts val="640"/>
              </a:spcBef>
              <a:spcAft>
                <a:spcPts val="0"/>
              </a:spcAft>
              <a:buClr>
                <a:schemeClr val="dk1"/>
              </a:buClr>
              <a:buSzPts val="3200"/>
              <a:buChar char="•"/>
            </a:pPr>
            <a:r>
              <a:rPr lang="en-US"/>
              <a:t>The 8 zones are: -20 to -15, -15 to -10, -10 to -5, -5 to 0, 0 to +5, +5 to +10, +10 to +15, +15 to +20</a:t>
            </a:r>
            <a:endParaRPr/>
          </a:p>
          <a:p>
            <a:pPr indent="-342900" lvl="0" marL="342900" rtl="0" algn="l">
              <a:lnSpc>
                <a:spcPct val="90000"/>
              </a:lnSpc>
              <a:spcBef>
                <a:spcPts val="640"/>
              </a:spcBef>
              <a:spcAft>
                <a:spcPts val="0"/>
              </a:spcAft>
              <a:buClr>
                <a:schemeClr val="dk1"/>
              </a:buClr>
              <a:buSzPts val="3200"/>
              <a:buChar char="•"/>
            </a:pPr>
            <a:r>
              <a:rPr lang="en-US"/>
              <a:t>The midpoints are: -17.5, -12.5, -7.5, -2.5, 2.5, 7.5, 12.5, 17.5</a:t>
            </a:r>
            <a:endParaRPr/>
          </a:p>
          <a:p>
            <a:pPr indent="-139700" lvl="0" marL="342900" rtl="0" algn="l">
              <a:spcBef>
                <a:spcPts val="640"/>
              </a:spcBef>
              <a:spcAft>
                <a:spcPts val="0"/>
              </a:spcAft>
              <a:buClr>
                <a:schemeClr val="dk1"/>
              </a:buClr>
              <a:buSzPts val="3200"/>
              <a:buNone/>
            </a:pPr>
            <a:r>
              <a:t/>
            </a:r>
            <a:endParaRPr/>
          </a:p>
        </p:txBody>
      </p:sp>
      <p:pic>
        <p:nvPicPr>
          <p:cNvPr descr="download.png" id="939" name="Google Shape;939;p97"/>
          <p:cNvPicPr preferRelativeResize="0"/>
          <p:nvPr/>
        </p:nvPicPr>
        <p:blipFill rotWithShape="1">
          <a:blip r:embed="rId3">
            <a:alphaModFix/>
          </a:blip>
          <a:srcRect b="0" l="0" r="0" t="0"/>
          <a:stretch/>
        </p:blipFill>
        <p:spPr>
          <a:xfrm>
            <a:off x="9525" y="65088"/>
            <a:ext cx="1487488" cy="649287"/>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9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US"/>
              <a:t>Assigning Codes to Zones</a:t>
            </a:r>
            <a:endParaRPr/>
          </a:p>
        </p:txBody>
      </p:sp>
      <p:sp>
        <p:nvSpPr>
          <p:cNvPr id="945" name="Google Shape;945;p9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90000"/>
              </a:lnSpc>
              <a:spcBef>
                <a:spcPts val="0"/>
              </a:spcBef>
              <a:spcAft>
                <a:spcPts val="0"/>
              </a:spcAft>
              <a:buClr>
                <a:schemeClr val="dk1"/>
              </a:buClr>
              <a:buSzPts val="2800"/>
              <a:buFont typeface="Arial"/>
              <a:buChar char="•"/>
            </a:pPr>
            <a:r>
              <a:rPr lang="en-US" sz="2800"/>
              <a:t>Each zone is then assigned a binary code.</a:t>
            </a:r>
            <a:endParaRPr/>
          </a:p>
          <a:p>
            <a:pPr indent="-342900" lvl="0" marL="342900" rtl="0" algn="l">
              <a:lnSpc>
                <a:spcPct val="90000"/>
              </a:lnSpc>
              <a:spcBef>
                <a:spcPts val="560"/>
              </a:spcBef>
              <a:spcAft>
                <a:spcPts val="0"/>
              </a:spcAft>
              <a:buClr>
                <a:schemeClr val="dk1"/>
              </a:buClr>
              <a:buSzPts val="2800"/>
              <a:buFont typeface="Arial"/>
              <a:buChar char="•"/>
            </a:pPr>
            <a:r>
              <a:rPr lang="en-US" sz="2800"/>
              <a:t>The number of bits required to encode the zones, or the number of bits per sample as it is commonly referred to, is obtained as follows: </a:t>
            </a:r>
            <a:endParaRPr/>
          </a:p>
          <a:p>
            <a:pPr indent="-342900" lvl="0" marL="342900" rtl="0" algn="ctr">
              <a:lnSpc>
                <a:spcPct val="90000"/>
              </a:lnSpc>
              <a:spcBef>
                <a:spcPts val="560"/>
              </a:spcBef>
              <a:spcAft>
                <a:spcPts val="0"/>
              </a:spcAft>
              <a:buClr>
                <a:schemeClr val="dk1"/>
              </a:buClr>
              <a:buSzPts val="2800"/>
              <a:buFont typeface="Noto Sans Symbols"/>
              <a:buNone/>
            </a:pPr>
            <a:r>
              <a:rPr lang="en-US" sz="2800"/>
              <a:t>n</a:t>
            </a:r>
            <a:r>
              <a:rPr baseline="-25000" lang="en-US" sz="2800"/>
              <a:t>b</a:t>
            </a:r>
            <a:r>
              <a:rPr lang="en-US" sz="2800"/>
              <a:t> = log</a:t>
            </a:r>
            <a:r>
              <a:rPr baseline="-25000" lang="en-US" sz="2800"/>
              <a:t>2</a:t>
            </a:r>
            <a:r>
              <a:rPr lang="en-US" sz="2800"/>
              <a:t> L</a:t>
            </a:r>
            <a:endParaRPr/>
          </a:p>
          <a:p>
            <a:pPr indent="-342900" lvl="0" marL="342900" rtl="0" algn="l">
              <a:lnSpc>
                <a:spcPct val="90000"/>
              </a:lnSpc>
              <a:spcBef>
                <a:spcPts val="560"/>
              </a:spcBef>
              <a:spcAft>
                <a:spcPts val="0"/>
              </a:spcAft>
              <a:buClr>
                <a:schemeClr val="dk1"/>
              </a:buClr>
              <a:buSzPts val="2800"/>
              <a:buFont typeface="Arial"/>
              <a:buChar char="•"/>
            </a:pPr>
            <a:r>
              <a:rPr lang="en-US" sz="2800"/>
              <a:t>Given our example, n</a:t>
            </a:r>
            <a:r>
              <a:rPr baseline="-25000" lang="en-US" sz="2800"/>
              <a:t>b</a:t>
            </a:r>
            <a:r>
              <a:rPr lang="en-US" sz="2800"/>
              <a:t> = 3</a:t>
            </a:r>
            <a:endParaRPr/>
          </a:p>
          <a:p>
            <a:pPr indent="-342900" lvl="0" marL="342900" rtl="0" algn="l">
              <a:lnSpc>
                <a:spcPct val="90000"/>
              </a:lnSpc>
              <a:spcBef>
                <a:spcPts val="560"/>
              </a:spcBef>
              <a:spcAft>
                <a:spcPts val="0"/>
              </a:spcAft>
              <a:buClr>
                <a:schemeClr val="dk1"/>
              </a:buClr>
              <a:buSzPts val="2800"/>
              <a:buFont typeface="Arial"/>
              <a:buChar char="•"/>
            </a:pPr>
            <a:r>
              <a:rPr lang="en-US" sz="2800"/>
              <a:t>The 8 zone (or level) codes are therefore: 000, 001, 010, 011, 100, 101, 110, and 111</a:t>
            </a:r>
            <a:endParaRPr/>
          </a:p>
          <a:p>
            <a:pPr indent="-342900" lvl="0" marL="342900" rtl="0" algn="l">
              <a:lnSpc>
                <a:spcPct val="90000"/>
              </a:lnSpc>
              <a:spcBef>
                <a:spcPts val="560"/>
              </a:spcBef>
              <a:spcAft>
                <a:spcPts val="0"/>
              </a:spcAft>
              <a:buClr>
                <a:schemeClr val="dk1"/>
              </a:buClr>
              <a:buSzPts val="2800"/>
              <a:buFont typeface="Arial"/>
              <a:buChar char="•"/>
            </a:pPr>
            <a:r>
              <a:rPr lang="en-US" sz="2800"/>
              <a:t>Assigning codes to zones:</a:t>
            </a:r>
            <a:endParaRPr/>
          </a:p>
          <a:p>
            <a:pPr indent="-285750" lvl="1" marL="742950" rtl="0" algn="l">
              <a:lnSpc>
                <a:spcPct val="90000"/>
              </a:lnSpc>
              <a:spcBef>
                <a:spcPts val="480"/>
              </a:spcBef>
              <a:spcAft>
                <a:spcPts val="0"/>
              </a:spcAft>
              <a:buClr>
                <a:schemeClr val="dk1"/>
              </a:buClr>
              <a:buSzPts val="2400"/>
              <a:buFont typeface="Arial"/>
              <a:buChar char="–"/>
            </a:pPr>
            <a:r>
              <a:rPr lang="en-US" sz="2400"/>
              <a:t>000 will refer to zone -20 to -15</a:t>
            </a:r>
            <a:endParaRPr/>
          </a:p>
          <a:p>
            <a:pPr indent="-285750" lvl="1" marL="742950" rtl="0" algn="l">
              <a:lnSpc>
                <a:spcPct val="90000"/>
              </a:lnSpc>
              <a:spcBef>
                <a:spcPts val="480"/>
              </a:spcBef>
              <a:spcAft>
                <a:spcPts val="0"/>
              </a:spcAft>
              <a:buClr>
                <a:schemeClr val="dk1"/>
              </a:buClr>
              <a:buSzPts val="2400"/>
              <a:buFont typeface="Arial"/>
              <a:buChar char="–"/>
            </a:pPr>
            <a:r>
              <a:rPr lang="en-US" sz="2400"/>
              <a:t>001 to zone -15 to -10, etc.</a:t>
            </a:r>
            <a:endParaRPr/>
          </a:p>
          <a:p>
            <a:pPr indent="-139700" lvl="0" marL="342900" rtl="0" algn="l">
              <a:spcBef>
                <a:spcPts val="640"/>
              </a:spcBef>
              <a:spcAft>
                <a:spcPts val="0"/>
              </a:spcAft>
              <a:buClr>
                <a:schemeClr val="dk1"/>
              </a:buClr>
              <a:buSzPts val="3200"/>
              <a:buFont typeface="Arial"/>
              <a:buNone/>
            </a:pPr>
            <a:r>
              <a:t/>
            </a:r>
            <a:endParaRPr/>
          </a:p>
        </p:txBody>
      </p:sp>
      <p:pic>
        <p:nvPicPr>
          <p:cNvPr descr="download.png" id="946" name="Google Shape;946;p98"/>
          <p:cNvPicPr preferRelativeResize="0"/>
          <p:nvPr/>
        </p:nvPicPr>
        <p:blipFill rotWithShape="1">
          <a:blip r:embed="rId3">
            <a:alphaModFix/>
          </a:blip>
          <a:srcRect b="0" l="0" r="0" t="0"/>
          <a:stretch/>
        </p:blipFill>
        <p:spPr>
          <a:xfrm>
            <a:off x="9525" y="65088"/>
            <a:ext cx="1487488" cy="649287"/>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US" sz="3200"/>
              <a:t>Quantization and encoding of a sampled signal</a:t>
            </a:r>
            <a:endParaRPr sz="3200"/>
          </a:p>
        </p:txBody>
      </p:sp>
      <p:pic>
        <p:nvPicPr>
          <p:cNvPr descr="download.png" id="952" name="Google Shape;952;p99"/>
          <p:cNvPicPr preferRelativeResize="0"/>
          <p:nvPr/>
        </p:nvPicPr>
        <p:blipFill rotWithShape="1">
          <a:blip r:embed="rId3">
            <a:alphaModFix/>
          </a:blip>
          <a:srcRect b="0" l="0" r="0" t="0"/>
          <a:stretch/>
        </p:blipFill>
        <p:spPr>
          <a:xfrm>
            <a:off x="9525" y="65088"/>
            <a:ext cx="1487488" cy="649287"/>
          </a:xfrm>
          <a:prstGeom prst="rect">
            <a:avLst/>
          </a:prstGeom>
          <a:noFill/>
          <a:ln>
            <a:noFill/>
          </a:ln>
        </p:spPr>
      </p:pic>
      <p:pic>
        <p:nvPicPr>
          <p:cNvPr id="953" name="Google Shape;953;p99"/>
          <p:cNvPicPr preferRelativeResize="0"/>
          <p:nvPr>
            <p:ph idx="1" type="body"/>
          </p:nvPr>
        </p:nvPicPr>
        <p:blipFill rotWithShape="1">
          <a:blip r:embed="rId4">
            <a:alphaModFix/>
          </a:blip>
          <a:srcRect b="0" l="0" r="0" t="0"/>
          <a:stretch/>
        </p:blipFill>
        <p:spPr>
          <a:xfrm>
            <a:off x="1547813" y="1600200"/>
            <a:ext cx="6048375" cy="452596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2019-12-17T04:15:46Z</dcterms:created>
  <dc:creator>Admin</dc:creator>
</cp:coreProperties>
</file>